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 id="280" r:id="rId3"/>
    <p:sldId id="281" r:id="rId4"/>
    <p:sldId id="282" r:id="rId5"/>
    <p:sldId id="283" r:id="rId6"/>
    <p:sldId id="284" r:id="rId7"/>
    <p:sldId id="256" r:id="rId8"/>
    <p:sldId id="257" r:id="rId9"/>
    <p:sldId id="267" r:id="rId10"/>
    <p:sldId id="258" r:id="rId11"/>
    <p:sldId id="259" r:id="rId12"/>
    <p:sldId id="261" r:id="rId13"/>
    <p:sldId id="285" r:id="rId14"/>
    <p:sldId id="262" r:id="rId15"/>
    <p:sldId id="286" r:id="rId16"/>
    <p:sldId id="263" r:id="rId17"/>
    <p:sldId id="264" r:id="rId18"/>
    <p:sldId id="265" r:id="rId19"/>
    <p:sldId id="266" r:id="rId20"/>
    <p:sldId id="268" r:id="rId21"/>
    <p:sldId id="269" r:id="rId22"/>
    <p:sldId id="270" r:id="rId23"/>
    <p:sldId id="271" r:id="rId24"/>
    <p:sldId id="272" r:id="rId25"/>
    <p:sldId id="273" r:id="rId26"/>
    <p:sldId id="274" r:id="rId27"/>
    <p:sldId id="275" r:id="rId28"/>
    <p:sldId id="276" r:id="rId29"/>
    <p:sldId id="277" r:id="rId30"/>
    <p:sldId id="278" r:id="rId31"/>
    <p:sldId id="279" r:id="rId3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3C2FFA5D-87B4-456A-9821-1D502468CF0F}" styleName="Стиль из темы 1 - акцент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Стиль из темы 1 - акцент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6" name="Rectangle 20"/>
          <p:cNvSpPr>
            <a:spLocks noGrp="1"/>
          </p:cNvSpPr>
          <p:nvPr>
            <p:ph type="ctrTitle"/>
          </p:nvPr>
        </p:nvSpPr>
        <p:spPr>
          <a:xfrm>
            <a:off x="685800" y="990601"/>
            <a:ext cx="7772400" cy="2609850"/>
          </a:xfrm>
        </p:spPr>
        <p:txBody>
          <a:bodyPr anchor="b" anchorCtr="0">
            <a:noAutofit/>
            <a:scene3d>
              <a:camera prst="orthographicFront"/>
              <a:lightRig rig="soft" dir="t">
                <a:rot lat="0" lon="0" rev="2100000"/>
              </a:lightRig>
            </a:scene3d>
            <a:sp3d prstMaterial="matte">
              <a:bevelT w="38100" h="38100"/>
              <a:contourClr>
                <a:srgbClr val="FFFFFF"/>
              </a:contourClr>
            </a:sp3d>
          </a:bodyPr>
          <a:lstStyle>
            <a:lvl1pPr algn="ctr">
              <a:defRPr lang="en-US" sz="5800" dirty="0" smtClean="0">
                <a:ln w="9525">
                  <a:noFill/>
                </a:ln>
                <a:effectLst>
                  <a:outerShdw blurRad="50800" dist="38100" dir="8220000" algn="tl" rotWithShape="0">
                    <a:srgbClr val="000000">
                      <a:alpha val="40000"/>
                    </a:srgbClr>
                  </a:outerShdw>
                </a:effectLst>
              </a:defRPr>
            </a:lvl1pPr>
          </a:lstStyle>
          <a:p>
            <a:r>
              <a:rPr lang="ru-RU" smtClean="0"/>
              <a:t>Образец заголовка</a:t>
            </a:r>
            <a:endParaRPr lang="en-US" dirty="0"/>
          </a:p>
        </p:txBody>
      </p:sp>
      <p:sp>
        <p:nvSpPr>
          <p:cNvPr id="24" name="Rectangle 26"/>
          <p:cNvSpPr>
            <a:spLocks noGrp="1"/>
          </p:cNvSpPr>
          <p:nvPr>
            <p:ph type="subTitle" idx="1"/>
          </p:nvPr>
        </p:nvSpPr>
        <p:spPr>
          <a:xfrm>
            <a:off x="1371600" y="3657600"/>
            <a:ext cx="6400800" cy="1967089"/>
          </a:xfrm>
        </p:spPr>
        <p:txBody>
          <a:bodyPr>
            <a:normAutofit/>
          </a:bodyPr>
          <a:lstStyle>
            <a:lvl1pPr marL="0" indent="0" algn="ctr">
              <a:buNone/>
              <a:defRPr lang="en-US" sz="3000" b="0">
                <a:solidFill>
                  <a:schemeClr val="tx2"/>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dirty="0"/>
          </a:p>
        </p:txBody>
      </p:sp>
      <p:sp>
        <p:nvSpPr>
          <p:cNvPr id="18" name="Rectangle 6"/>
          <p:cNvSpPr>
            <a:spLocks noGrp="1"/>
          </p:cNvSpPr>
          <p:nvPr>
            <p:ph type="dt" sz="half" idx="10"/>
          </p:nvPr>
        </p:nvSpPr>
        <p:spPr/>
        <p:txBody>
          <a:bodyPr/>
          <a:lstStyle>
            <a:lvl1pPr>
              <a:defRPr lang="en-US" smtClean="0"/>
            </a:lvl1pPr>
          </a:lstStyle>
          <a:p>
            <a:fld id="{40AD8410-2007-4527-BA61-B11AB1D02808}" type="datetimeFigureOut">
              <a:rPr lang="ru-RU" smtClean="0"/>
              <a:pPr/>
              <a:t>06.05.2012</a:t>
            </a:fld>
            <a:endParaRPr lang="ru-RU"/>
          </a:p>
        </p:txBody>
      </p:sp>
      <p:sp>
        <p:nvSpPr>
          <p:cNvPr id="9" name="Rectangle 14"/>
          <p:cNvSpPr>
            <a:spLocks noGrp="1"/>
          </p:cNvSpPr>
          <p:nvPr>
            <p:ph type="sldNum" sz="quarter" idx="11"/>
          </p:nvPr>
        </p:nvSpPr>
        <p:spPr/>
        <p:txBody>
          <a:bodyPr/>
          <a:lstStyle>
            <a:lvl1pPr>
              <a:defRPr lang="en-US" smtClean="0"/>
            </a:lvl1pPr>
          </a:lstStyle>
          <a:p>
            <a:fld id="{79D21751-4753-40F5-8BD4-5C5F89E97467}" type="slidenum">
              <a:rPr lang="ru-RU" smtClean="0"/>
              <a:pPr/>
              <a:t>‹#›</a:t>
            </a:fld>
            <a:endParaRPr lang="ru-RU"/>
          </a:p>
        </p:txBody>
      </p:sp>
      <p:sp>
        <p:nvSpPr>
          <p:cNvPr id="25" name="Rectangle 27"/>
          <p:cNvSpPr>
            <a:spLocks noGrp="1"/>
          </p:cNvSpPr>
          <p:nvPr>
            <p:ph type="ftr" sz="quarter" idx="12"/>
          </p:nvPr>
        </p:nvSpPr>
        <p:spPr/>
        <p:txBody>
          <a:bodyPr/>
          <a:lstStyle>
            <a:lvl1pPr>
              <a:defRPr lang="en-US" smtClean="0"/>
            </a:lvl1pPr>
          </a:lstStyle>
          <a:p>
            <a:endParaRPr lang="ru-RU"/>
          </a:p>
        </p:txBody>
      </p:sp>
    </p:spTree>
  </p:cSld>
  <p:clrMapOvr>
    <a:masterClrMapping/>
  </p:clrMapOvr>
  <p:transition>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0AD8410-2007-4527-BA61-B11AB1D02808}" type="datetimeFigureOut">
              <a:rPr lang="ru-RU" smtClean="0"/>
              <a:pPr/>
              <a:t>06.05.2012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9D21751-4753-40F5-8BD4-5C5F89E97467}" type="slidenum">
              <a:rPr lang="ru-RU" smtClean="0"/>
              <a:pPr/>
              <a:t>‹#›</a:t>
            </a:fld>
            <a:endParaRPr lang="ru-RU"/>
          </a:p>
        </p:txBody>
      </p:sp>
    </p:spTree>
  </p:cSld>
  <p:clrMapOvr>
    <a:masterClrMapping/>
  </p:clrMapOvr>
  <p:transition>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0AD8410-2007-4527-BA61-B11AB1D02808}" type="datetimeFigureOut">
              <a:rPr lang="ru-RU" smtClean="0"/>
              <a:pPr/>
              <a:t>06.05.2012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9D21751-4753-40F5-8BD4-5C5F89E97467}" type="slidenum">
              <a:rPr lang="ru-RU" smtClean="0"/>
              <a:pPr/>
              <a:t>‹#›</a:t>
            </a:fld>
            <a:endParaRPr lang="ru-RU"/>
          </a:p>
        </p:txBody>
      </p:sp>
    </p:spTree>
  </p:cSld>
  <p:clrMapOvr>
    <a:masterClrMapping/>
  </p:clrMapOvr>
  <p:transition>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p>
            <a:r>
              <a:rPr lang="ru-RU" smtClean="0"/>
              <a:t>Образец заголовка</a:t>
            </a:r>
            <a:endParaRPr lang="en-US"/>
          </a:p>
        </p:txBody>
      </p:sp>
      <p:sp>
        <p:nvSpPr>
          <p:cNvPr id="3" name="Rectangle 3"/>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Rectangle 4"/>
          <p:cNvSpPr>
            <a:spLocks noGrp="1"/>
          </p:cNvSpPr>
          <p:nvPr>
            <p:ph type="dt" sz="half" idx="10"/>
          </p:nvPr>
        </p:nvSpPr>
        <p:spPr/>
        <p:txBody>
          <a:bodyPr/>
          <a:lstStyle/>
          <a:p>
            <a:fld id="{40AD8410-2007-4527-BA61-B11AB1D02808}" type="datetimeFigureOut">
              <a:rPr lang="ru-RU" smtClean="0"/>
              <a:pPr/>
              <a:t>06.05.2012</a:t>
            </a:fld>
            <a:endParaRPr lang="ru-RU"/>
          </a:p>
        </p:txBody>
      </p:sp>
      <p:sp>
        <p:nvSpPr>
          <p:cNvPr id="5" name="Rectangle 5"/>
          <p:cNvSpPr>
            <a:spLocks noGrp="1"/>
          </p:cNvSpPr>
          <p:nvPr>
            <p:ph type="ftr" sz="quarter" idx="11"/>
          </p:nvPr>
        </p:nvSpPr>
        <p:spPr/>
        <p:txBody>
          <a:bodyPr/>
          <a:lstStyle/>
          <a:p>
            <a:endParaRPr lang="ru-RU"/>
          </a:p>
        </p:txBody>
      </p:sp>
      <p:sp>
        <p:nvSpPr>
          <p:cNvPr id="6" name="Rectangle 6"/>
          <p:cNvSpPr>
            <a:spLocks noGrp="1"/>
          </p:cNvSpPr>
          <p:nvPr>
            <p:ph type="sldNum" sz="quarter" idx="12"/>
          </p:nvPr>
        </p:nvSpPr>
        <p:spPr/>
        <p:txBody>
          <a:bodyPr/>
          <a:lstStyle/>
          <a:p>
            <a:fld id="{79D21751-4753-40F5-8BD4-5C5F89E97467}" type="slidenum">
              <a:rPr lang="ru-RU" smtClean="0"/>
              <a:pPr/>
              <a:t>‹#›</a:t>
            </a:fld>
            <a:endParaRPr lang="ru-RU"/>
          </a:p>
        </p:txBody>
      </p:sp>
    </p:spTree>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Rectangle 2"/>
          <p:cNvSpPr>
            <a:spLocks noGrp="1"/>
          </p:cNvSpPr>
          <p:nvPr>
            <p:ph type="title"/>
          </p:nvPr>
        </p:nvSpPr>
        <p:spPr>
          <a:xfrm>
            <a:off x="722313" y="2685391"/>
            <a:ext cx="7772400" cy="3112843"/>
          </a:xfrm>
        </p:spPr>
        <p:txBody>
          <a:bodyPr anchor="t">
            <a:normAutofit/>
          </a:bodyPr>
          <a:lstStyle>
            <a:lvl1pPr algn="ctr">
              <a:buNone/>
              <a:defRPr lang="en-US" sz="6000" b="1" dirty="0">
                <a:solidFill>
                  <a:schemeClr val="tx2">
                    <a:shade val="85000"/>
                    <a:satMod val="150000"/>
                  </a:schemeClr>
                </a:solidFill>
              </a:defRPr>
            </a:lvl1pPr>
          </a:lstStyle>
          <a:p>
            <a:r>
              <a:rPr lang="ru-RU" smtClean="0"/>
              <a:t>Образец заголовка</a:t>
            </a:r>
            <a:endParaRPr lang="en-US" dirty="0"/>
          </a:p>
        </p:txBody>
      </p:sp>
      <p:sp>
        <p:nvSpPr>
          <p:cNvPr id="3" name="Rectangle 3"/>
          <p:cNvSpPr>
            <a:spLocks noGrp="1"/>
          </p:cNvSpPr>
          <p:nvPr>
            <p:ph type="body" idx="1"/>
          </p:nvPr>
        </p:nvSpPr>
        <p:spPr>
          <a:xfrm>
            <a:off x="722313" y="1128932"/>
            <a:ext cx="7772400" cy="1509712"/>
          </a:xfrm>
        </p:spPr>
        <p:txBody>
          <a:bodyPr anchor="b">
            <a:normAutofit/>
          </a:bodyPr>
          <a:lstStyle>
            <a:lvl1pPr algn="ctr">
              <a:buNone/>
              <a:defRPr lang="en-US" sz="2400" b="0" smtClean="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4" name="Rectangle 4"/>
          <p:cNvSpPr>
            <a:spLocks noGrp="1"/>
          </p:cNvSpPr>
          <p:nvPr>
            <p:ph type="dt" sz="half" idx="10"/>
          </p:nvPr>
        </p:nvSpPr>
        <p:spPr/>
        <p:txBody>
          <a:bodyPr/>
          <a:lstStyle/>
          <a:p>
            <a:fld id="{40AD8410-2007-4527-BA61-B11AB1D02808}" type="datetimeFigureOut">
              <a:rPr lang="ru-RU" smtClean="0"/>
              <a:pPr/>
              <a:t>06.05.2012</a:t>
            </a:fld>
            <a:endParaRPr lang="ru-RU"/>
          </a:p>
        </p:txBody>
      </p:sp>
      <p:sp>
        <p:nvSpPr>
          <p:cNvPr id="5" name="Rectangle 5"/>
          <p:cNvSpPr>
            <a:spLocks noGrp="1"/>
          </p:cNvSpPr>
          <p:nvPr>
            <p:ph type="ftr" sz="quarter" idx="11"/>
          </p:nvPr>
        </p:nvSpPr>
        <p:spPr/>
        <p:txBody>
          <a:bodyPr/>
          <a:lstStyle/>
          <a:p>
            <a:endParaRPr lang="ru-RU"/>
          </a:p>
        </p:txBody>
      </p:sp>
      <p:sp>
        <p:nvSpPr>
          <p:cNvPr id="6" name="Rectangle 6"/>
          <p:cNvSpPr>
            <a:spLocks noGrp="1"/>
          </p:cNvSpPr>
          <p:nvPr>
            <p:ph type="sldNum" sz="quarter" idx="12"/>
          </p:nvPr>
        </p:nvSpPr>
        <p:spPr/>
        <p:txBody>
          <a:bodyPr/>
          <a:lstStyle/>
          <a:p>
            <a:fld id="{79D21751-4753-40F5-8BD4-5C5F89E97467}" type="slidenum">
              <a:rPr lang="ru-RU" smtClean="0"/>
              <a:pPr/>
              <a:t>‹#›</a:t>
            </a:fld>
            <a:endParaRPr lang="ru-RU"/>
          </a:p>
        </p:txBody>
      </p:sp>
    </p:spTree>
  </p:cSld>
  <p:clrMapOvr>
    <a:masterClrMapping/>
  </p:clrMapOvr>
  <p:transition>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ru-RU" smtClean="0"/>
              <a:t>Образец заголовка</a:t>
            </a:r>
            <a:endParaRPr lang="en-US"/>
          </a:p>
        </p:txBody>
      </p:sp>
      <p:sp>
        <p:nvSpPr>
          <p:cNvPr id="3" name="Rectangle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Rectangle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Rectangle 4"/>
          <p:cNvSpPr>
            <a:spLocks noGrp="1"/>
          </p:cNvSpPr>
          <p:nvPr>
            <p:ph type="dt" sz="half" idx="10"/>
          </p:nvPr>
        </p:nvSpPr>
        <p:spPr/>
        <p:txBody>
          <a:bodyPr/>
          <a:lstStyle/>
          <a:p>
            <a:fld id="{40AD8410-2007-4527-BA61-B11AB1D02808}" type="datetimeFigureOut">
              <a:rPr lang="ru-RU" smtClean="0"/>
              <a:pPr/>
              <a:t>06.05.2012</a:t>
            </a:fld>
            <a:endParaRPr lang="ru-RU"/>
          </a:p>
        </p:txBody>
      </p:sp>
      <p:sp>
        <p:nvSpPr>
          <p:cNvPr id="6" name="Rectangle 5"/>
          <p:cNvSpPr>
            <a:spLocks noGrp="1"/>
          </p:cNvSpPr>
          <p:nvPr>
            <p:ph type="ftr" sz="quarter" idx="11"/>
          </p:nvPr>
        </p:nvSpPr>
        <p:spPr/>
        <p:txBody>
          <a:bodyPr/>
          <a:lstStyle/>
          <a:p>
            <a:endParaRPr lang="ru-RU"/>
          </a:p>
        </p:txBody>
      </p:sp>
      <p:sp>
        <p:nvSpPr>
          <p:cNvPr id="7" name="Rectangle 6"/>
          <p:cNvSpPr>
            <a:spLocks noGrp="1"/>
          </p:cNvSpPr>
          <p:nvPr>
            <p:ph type="sldNum" sz="quarter" idx="12"/>
          </p:nvPr>
        </p:nvSpPr>
        <p:spPr/>
        <p:txBody>
          <a:bodyPr/>
          <a:lstStyle/>
          <a:p>
            <a:fld id="{79D21751-4753-40F5-8BD4-5C5F89E97467}" type="slidenum">
              <a:rPr lang="ru-RU" smtClean="0"/>
              <a:pPr/>
              <a:t>‹#›</a:t>
            </a:fld>
            <a:endParaRPr lang="ru-RU"/>
          </a:p>
        </p:txBody>
      </p:sp>
    </p:spTree>
  </p:cSld>
  <p:clrMapOvr>
    <a:masterClrMapping/>
  </p:clrMapOvr>
  <p:transition>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lvl1pPr algn="l">
              <a:defRPr/>
            </a:lvl1pPr>
          </a:lstStyle>
          <a:p>
            <a:r>
              <a:rPr lang="ru-RU" smtClean="0"/>
              <a:t>Образец заголовка</a:t>
            </a:r>
            <a:endParaRPr lang="en-US"/>
          </a:p>
        </p:txBody>
      </p:sp>
      <p:sp>
        <p:nvSpPr>
          <p:cNvPr id="3" name="Rectangle 2"/>
          <p:cNvSpPr>
            <a:spLocks noGrp="1"/>
          </p:cNvSpPr>
          <p:nvPr>
            <p:ph type="body" idx="1"/>
          </p:nvPr>
        </p:nvSpPr>
        <p:spPr>
          <a:xfrm>
            <a:off x="457200" y="1535113"/>
            <a:ext cx="4040188" cy="639762"/>
          </a:xfrm>
        </p:spPr>
        <p:txBody>
          <a:bodyPr anchor="b">
            <a:noAutofit/>
          </a:bodyPr>
          <a:lstStyle>
            <a:lvl1pPr marL="0" indent="0" algn="l">
              <a:buNone/>
              <a:defRPr sz="2200" b="1"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Rectangle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Rectangle 4"/>
          <p:cNvSpPr>
            <a:spLocks noGrp="1"/>
          </p:cNvSpPr>
          <p:nvPr>
            <p:ph type="body" sz="quarter" idx="3"/>
          </p:nvPr>
        </p:nvSpPr>
        <p:spPr>
          <a:xfrm>
            <a:off x="4645025" y="1535113"/>
            <a:ext cx="4041775" cy="639762"/>
          </a:xfrm>
        </p:spPr>
        <p:txBody>
          <a:bodyPr anchor="b">
            <a:noAutofit/>
          </a:bodyPr>
          <a:lstStyle>
            <a:lvl1pPr marL="0" indent="0" algn="l">
              <a:buNone/>
              <a:defRPr sz="2200" b="1"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Rectangle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Rectangle 6"/>
          <p:cNvSpPr>
            <a:spLocks noGrp="1"/>
          </p:cNvSpPr>
          <p:nvPr>
            <p:ph type="dt" sz="half" idx="10"/>
          </p:nvPr>
        </p:nvSpPr>
        <p:spPr/>
        <p:txBody>
          <a:bodyPr/>
          <a:lstStyle/>
          <a:p>
            <a:fld id="{40AD8410-2007-4527-BA61-B11AB1D02808}" type="datetimeFigureOut">
              <a:rPr lang="ru-RU" smtClean="0"/>
              <a:pPr/>
              <a:t>06.05.2012</a:t>
            </a:fld>
            <a:endParaRPr lang="ru-RU"/>
          </a:p>
        </p:txBody>
      </p:sp>
      <p:sp>
        <p:nvSpPr>
          <p:cNvPr id="8" name="Rectangle 7"/>
          <p:cNvSpPr>
            <a:spLocks noGrp="1"/>
          </p:cNvSpPr>
          <p:nvPr>
            <p:ph type="ftr" sz="quarter" idx="11"/>
          </p:nvPr>
        </p:nvSpPr>
        <p:spPr/>
        <p:txBody>
          <a:bodyPr/>
          <a:lstStyle/>
          <a:p>
            <a:endParaRPr lang="ru-RU"/>
          </a:p>
        </p:txBody>
      </p:sp>
      <p:sp>
        <p:nvSpPr>
          <p:cNvPr id="9" name="Rectangle 8"/>
          <p:cNvSpPr>
            <a:spLocks noGrp="1"/>
          </p:cNvSpPr>
          <p:nvPr>
            <p:ph type="sldNum" sz="quarter" idx="12"/>
          </p:nvPr>
        </p:nvSpPr>
        <p:spPr/>
        <p:txBody>
          <a:bodyPr/>
          <a:lstStyle/>
          <a:p>
            <a:fld id="{79D21751-4753-40F5-8BD4-5C5F89E97467}" type="slidenum">
              <a:rPr lang="ru-RU" smtClean="0"/>
              <a:pPr/>
              <a:t>‹#›</a:t>
            </a:fld>
            <a:endParaRPr lang="ru-RU"/>
          </a:p>
        </p:txBody>
      </p:sp>
    </p:spTree>
  </p:cSld>
  <p:clrMapOvr>
    <a:masterClrMapping/>
  </p:clrMapOvr>
  <p:transition>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lvl1pPr>
              <a:defRPr lang="en-US"/>
            </a:lvl1pPr>
          </a:lstStyle>
          <a:p>
            <a:r>
              <a:rPr lang="ru-RU" smtClean="0"/>
              <a:t>Образец заголовка</a:t>
            </a:r>
            <a:endParaRPr lang="en-US"/>
          </a:p>
        </p:txBody>
      </p:sp>
      <p:sp>
        <p:nvSpPr>
          <p:cNvPr id="3" name="Rectangle 3"/>
          <p:cNvSpPr>
            <a:spLocks noGrp="1"/>
          </p:cNvSpPr>
          <p:nvPr>
            <p:ph type="dt" sz="half" idx="10"/>
          </p:nvPr>
        </p:nvSpPr>
        <p:spPr/>
        <p:txBody>
          <a:bodyPr/>
          <a:lstStyle/>
          <a:p>
            <a:fld id="{40AD8410-2007-4527-BA61-B11AB1D02808}" type="datetimeFigureOut">
              <a:rPr lang="ru-RU" smtClean="0"/>
              <a:pPr/>
              <a:t>06.05.2012</a:t>
            </a:fld>
            <a:endParaRPr lang="ru-RU"/>
          </a:p>
        </p:txBody>
      </p:sp>
      <p:sp>
        <p:nvSpPr>
          <p:cNvPr id="4" name="Rectangle 4"/>
          <p:cNvSpPr>
            <a:spLocks noGrp="1"/>
          </p:cNvSpPr>
          <p:nvPr>
            <p:ph type="ftr" sz="quarter" idx="11"/>
          </p:nvPr>
        </p:nvSpPr>
        <p:spPr/>
        <p:txBody>
          <a:bodyPr/>
          <a:lstStyle/>
          <a:p>
            <a:endParaRPr lang="ru-RU"/>
          </a:p>
        </p:txBody>
      </p:sp>
      <p:sp>
        <p:nvSpPr>
          <p:cNvPr id="5" name="Rectangle 5"/>
          <p:cNvSpPr>
            <a:spLocks noGrp="1"/>
          </p:cNvSpPr>
          <p:nvPr>
            <p:ph type="sldNum" sz="quarter" idx="12"/>
          </p:nvPr>
        </p:nvSpPr>
        <p:spPr/>
        <p:txBody>
          <a:bodyPr/>
          <a:lstStyle/>
          <a:p>
            <a:fld id="{79D21751-4753-40F5-8BD4-5C5F89E97467}" type="slidenum">
              <a:rPr lang="ru-RU" smtClean="0"/>
              <a:pPr/>
              <a:t>‹#›</a:t>
            </a:fld>
            <a:endParaRPr lang="ru-RU"/>
          </a:p>
        </p:txBody>
      </p:sp>
    </p:spTree>
  </p:cSld>
  <p:clrMapOvr>
    <a:masterClrMapping/>
  </p:clrMapOvr>
  <p:transition>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2"/>
          <p:cNvSpPr>
            <a:spLocks noGrp="1"/>
          </p:cNvSpPr>
          <p:nvPr>
            <p:ph type="dt" sz="half" idx="10"/>
          </p:nvPr>
        </p:nvSpPr>
        <p:spPr/>
        <p:txBody>
          <a:bodyPr/>
          <a:lstStyle/>
          <a:p>
            <a:fld id="{40AD8410-2007-4527-BA61-B11AB1D02808}" type="datetimeFigureOut">
              <a:rPr lang="ru-RU" smtClean="0"/>
              <a:pPr/>
              <a:t>06.05.2012</a:t>
            </a:fld>
            <a:endParaRPr lang="ru-RU"/>
          </a:p>
        </p:txBody>
      </p:sp>
      <p:sp>
        <p:nvSpPr>
          <p:cNvPr id="3" name="Rectangle 3"/>
          <p:cNvSpPr>
            <a:spLocks noGrp="1"/>
          </p:cNvSpPr>
          <p:nvPr>
            <p:ph type="ftr" sz="quarter" idx="11"/>
          </p:nvPr>
        </p:nvSpPr>
        <p:spPr/>
        <p:txBody>
          <a:bodyPr/>
          <a:lstStyle/>
          <a:p>
            <a:endParaRPr lang="ru-RU"/>
          </a:p>
        </p:txBody>
      </p:sp>
      <p:sp>
        <p:nvSpPr>
          <p:cNvPr id="4" name="Rectangle 4"/>
          <p:cNvSpPr>
            <a:spLocks noGrp="1"/>
          </p:cNvSpPr>
          <p:nvPr>
            <p:ph type="sldNum" sz="quarter" idx="12"/>
          </p:nvPr>
        </p:nvSpPr>
        <p:spPr/>
        <p:txBody>
          <a:bodyPr/>
          <a:lstStyle/>
          <a:p>
            <a:fld id="{79D21751-4753-40F5-8BD4-5C5F89E97467}" type="slidenum">
              <a:rPr lang="ru-RU" smtClean="0"/>
              <a:pPr/>
              <a:t>‹#›</a:t>
            </a:fld>
            <a:endParaRPr lang="ru-RU"/>
          </a:p>
        </p:txBody>
      </p:sp>
    </p:spTree>
  </p:cSld>
  <p:clrMapOvr>
    <a:masterClrMapping/>
  </p:clrMapOvr>
  <p:transition>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Rectangle 1"/>
          <p:cNvSpPr>
            <a:spLocks noGrp="1"/>
          </p:cNvSpPr>
          <p:nvPr>
            <p:ph type="title"/>
          </p:nvPr>
        </p:nvSpPr>
        <p:spPr>
          <a:xfrm>
            <a:off x="457200" y="273050"/>
            <a:ext cx="3008313" cy="1162050"/>
          </a:xfrm>
        </p:spPr>
        <p:txBody>
          <a:bodyPr anchor="b">
            <a:normAutofit/>
          </a:bodyPr>
          <a:lstStyle>
            <a:lvl1pPr algn="ctr">
              <a:defRPr sz="2400" b="1">
                <a:solidFill>
                  <a:schemeClr val="tx2"/>
                </a:solidFill>
                <a:effectLst>
                  <a:outerShdw blurRad="38100" dist="25400" dir="8220000" algn="tr" rotWithShape="0">
                    <a:prstClr val="black">
                      <a:alpha val="35000"/>
                    </a:prstClr>
                  </a:outerShdw>
                </a:effectLst>
              </a:defRPr>
            </a:lvl1pPr>
          </a:lstStyle>
          <a:p>
            <a:r>
              <a:rPr lang="ru-RU" smtClean="0"/>
              <a:t>Образец заголовка</a:t>
            </a:r>
            <a:endParaRPr lang="en-US"/>
          </a:p>
        </p:txBody>
      </p:sp>
      <p:sp>
        <p:nvSpPr>
          <p:cNvPr id="3" name="Rectangle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Rectangle 3"/>
          <p:cNvSpPr>
            <a:spLocks noGrp="1"/>
          </p:cNvSpPr>
          <p:nvPr>
            <p:ph type="body" sz="half" idx="2"/>
          </p:nvPr>
        </p:nvSpPr>
        <p:spPr>
          <a:xfrm>
            <a:off x="457200" y="1435100"/>
            <a:ext cx="3008313" cy="4691063"/>
          </a:xfrm>
        </p:spPr>
        <p:txBody>
          <a:bodyPr/>
          <a:lstStyle>
            <a:lvl1pPr marL="0" indent="0" algn="ctr">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p:cNvSpPr>
          <p:nvPr>
            <p:ph type="dt" sz="half" idx="10"/>
          </p:nvPr>
        </p:nvSpPr>
        <p:spPr/>
        <p:txBody>
          <a:bodyPr/>
          <a:lstStyle/>
          <a:p>
            <a:fld id="{40AD8410-2007-4527-BA61-B11AB1D02808}" type="datetimeFigureOut">
              <a:rPr lang="ru-RU" smtClean="0"/>
              <a:pPr/>
              <a:t>06.05.2012</a:t>
            </a:fld>
            <a:endParaRPr lang="ru-RU"/>
          </a:p>
        </p:txBody>
      </p:sp>
      <p:sp>
        <p:nvSpPr>
          <p:cNvPr id="6" name="Rectangle 5"/>
          <p:cNvSpPr>
            <a:spLocks noGrp="1"/>
          </p:cNvSpPr>
          <p:nvPr>
            <p:ph type="ftr" sz="quarter" idx="11"/>
          </p:nvPr>
        </p:nvSpPr>
        <p:spPr/>
        <p:txBody>
          <a:bodyPr/>
          <a:lstStyle/>
          <a:p>
            <a:endParaRPr lang="ru-RU"/>
          </a:p>
        </p:txBody>
      </p:sp>
      <p:sp>
        <p:nvSpPr>
          <p:cNvPr id="7" name="Rectangle 6"/>
          <p:cNvSpPr>
            <a:spLocks noGrp="1"/>
          </p:cNvSpPr>
          <p:nvPr>
            <p:ph type="sldNum" sz="quarter" idx="12"/>
          </p:nvPr>
        </p:nvSpPr>
        <p:spPr/>
        <p:txBody>
          <a:bodyPr/>
          <a:lstStyle/>
          <a:p>
            <a:fld id="{79D21751-4753-40F5-8BD4-5C5F89E97467}" type="slidenum">
              <a:rPr lang="ru-RU" smtClean="0"/>
              <a:pPr/>
              <a:t>‹#›</a:t>
            </a:fld>
            <a:endParaRPr lang="ru-RU"/>
          </a:p>
        </p:txBody>
      </p:sp>
    </p:spTree>
  </p:cSld>
  <p:clrMapOvr>
    <a:masterClrMapping/>
  </p:clrMapOvr>
  <p:transition>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727729" y="1062637"/>
            <a:ext cx="4599432" cy="3977640"/>
          </a:xfrm>
          <a:prstGeom prst="rect">
            <a:avLst/>
          </a:prstGeom>
          <a:solidFill>
            <a:schemeClr val="tx2">
              <a:shade val="15000"/>
            </a:schemeClr>
          </a:solidFill>
          <a:ln w="63500">
            <a:noFill/>
            <a:miter lim="800000"/>
          </a:ln>
          <a:effectLst>
            <a:outerShdw blurRad="63500" dist="25400" dir="7200000" algn="t" rotWithShape="0">
              <a:prstClr val="black">
                <a:alpha val="45000"/>
              </a:prstClr>
            </a:outerShdw>
          </a:effectLst>
        </p:spPr>
        <p:style>
          <a:lnRef idx="3">
            <a:schemeClr val="lt1"/>
          </a:lnRef>
          <a:fillRef idx="1">
            <a:schemeClr val="accent6"/>
          </a:fillRef>
          <a:effectRef idx="1">
            <a:schemeClr val="accent6"/>
          </a:effectRef>
          <a:fontRef idx="minor">
            <a:schemeClr val="lt1"/>
          </a:fontRef>
        </p:style>
        <p:txBody>
          <a:bodyPr lIns="45720" rIns="45720" rtlCol="0" anchor="ctr">
            <a:normAutofit/>
          </a:bodyPr>
          <a:lstStyle/>
          <a:p>
            <a:pPr marL="0" indent="-274320" algn="l">
              <a:buClr>
                <a:schemeClr val="accent1"/>
              </a:buClr>
              <a:buSzPct val="80000"/>
              <a:buFont typeface="Wingdings 2" pitchFamily="18" charset="2"/>
              <a:buNone/>
            </a:pPr>
            <a:endParaRPr lang="en-US" sz="2000">
              <a:solidFill>
                <a:schemeClr val="lt1"/>
              </a:solidFill>
              <a:latin typeface="+mn-lt"/>
              <a:ea typeface="+mn-ea"/>
              <a:cs typeface="+mn-cs"/>
            </a:endParaRPr>
          </a:p>
        </p:txBody>
      </p:sp>
      <p:sp>
        <p:nvSpPr>
          <p:cNvPr id="2" name="Rectangle 2"/>
          <p:cNvSpPr>
            <a:spLocks noGrp="1"/>
          </p:cNvSpPr>
          <p:nvPr>
            <p:ph type="title"/>
          </p:nvPr>
        </p:nvSpPr>
        <p:spPr>
          <a:xfrm>
            <a:off x="5514536" y="4343400"/>
            <a:ext cx="3048000" cy="709858"/>
          </a:xfrm>
        </p:spPr>
        <p:txBody>
          <a:bodyPr anchor="t">
            <a:noAutofit/>
          </a:bodyPr>
          <a:lstStyle>
            <a:lvl1pPr algn="l">
              <a:buNone/>
              <a:defRPr sz="2200" b="1">
                <a:solidFill>
                  <a:schemeClr val="tx2"/>
                </a:solidFill>
                <a:effectLst>
                  <a:outerShdw blurRad="38100" dist="25400" dir="8220000" algn="tr" rotWithShape="0">
                    <a:prstClr val="black">
                      <a:alpha val="35000"/>
                    </a:prstClr>
                  </a:outerShdw>
                </a:effectLst>
              </a:defRPr>
            </a:lvl1pPr>
          </a:lstStyle>
          <a:p>
            <a:r>
              <a:rPr lang="ru-RU" smtClean="0"/>
              <a:t>Образец заголовка</a:t>
            </a:r>
            <a:endParaRPr lang="en-US" dirty="0"/>
          </a:p>
        </p:txBody>
      </p:sp>
      <p:sp>
        <p:nvSpPr>
          <p:cNvPr id="3" name="Rectangle 3"/>
          <p:cNvSpPr>
            <a:spLocks noGrp="1"/>
          </p:cNvSpPr>
          <p:nvPr>
            <p:ph type="pic" idx="1"/>
          </p:nvPr>
        </p:nvSpPr>
        <p:spPr>
          <a:xfrm>
            <a:off x="739645" y="1222657"/>
            <a:ext cx="4575601" cy="3657600"/>
          </a:xfrm>
          <a:solidFill>
            <a:schemeClr val="tx2">
              <a:shade val="75000"/>
            </a:schemeClr>
          </a:solidFill>
          <a:ln w="63500">
            <a:noFill/>
            <a:miter lim="800000"/>
          </a:ln>
          <a:effectLst/>
        </p:spPr>
        <p:style>
          <a:lnRef idx="3">
            <a:schemeClr val="lt1"/>
          </a:lnRef>
          <a:fillRef idx="1">
            <a:schemeClr val="accent6"/>
          </a:fillRef>
          <a:effectRef idx="1">
            <a:schemeClr val="accent6"/>
          </a:effectRef>
          <a:fontRef idx="minor">
            <a:schemeClr val="lt1"/>
          </a:fontRef>
        </p:style>
        <p:txBody>
          <a:bodyPr/>
          <a:lstStyle>
            <a:lvl1pPr>
              <a:buNone/>
              <a:defRPr sz="3200"/>
            </a:lvl1pPr>
          </a:lstStyle>
          <a:p>
            <a:r>
              <a:rPr lang="ru-RU" sz="2000" smtClean="0"/>
              <a:t>Вставка рисунка</a:t>
            </a:r>
            <a:endParaRPr lang="en-US" sz="2000" dirty="0"/>
          </a:p>
        </p:txBody>
      </p:sp>
      <p:sp>
        <p:nvSpPr>
          <p:cNvPr id="4" name="Rectangle 4"/>
          <p:cNvSpPr>
            <a:spLocks noGrp="1"/>
          </p:cNvSpPr>
          <p:nvPr>
            <p:ph type="body" sz="half" idx="2"/>
          </p:nvPr>
        </p:nvSpPr>
        <p:spPr>
          <a:xfrm>
            <a:off x="5514536" y="1371600"/>
            <a:ext cx="3044952" cy="2930086"/>
          </a:xfrm>
        </p:spPr>
        <p:txBody>
          <a:bodyPr bIns="0" anchor="b">
            <a:normAutofit/>
          </a:bodyPr>
          <a:lstStyle>
            <a:lvl1pPr marL="0" marR="0" indent="0" algn="l">
              <a:buFontTx/>
              <a:buNone/>
              <a:defRPr sz="1300">
                <a:solidFill>
                  <a:schemeClr val="tx1">
                    <a:tint val="95000"/>
                  </a:schemeClr>
                </a:solidFill>
              </a:defRPr>
            </a:lvl1pPr>
            <a:lvl2pPr marL="460375" marR="0" indent="-112713">
              <a:buFontTx/>
              <a:buNone/>
              <a:defRPr sz="1200"/>
            </a:lvl2pPr>
            <a:lvl3pPr marL="914400" marR="0" indent="-117475">
              <a:buFontTx/>
              <a:buNone/>
              <a:defRPr sz="1000"/>
            </a:lvl3pPr>
            <a:lvl4pPr marL="1316038" marR="0" indent="-112713">
              <a:buFontTx/>
              <a:buNone/>
              <a:defRPr sz="900"/>
            </a:lvl4pPr>
            <a:lvl5pPr marL="1711325" marR="0" indent="-117475">
              <a:buFontTx/>
              <a:buNone/>
              <a:defRPr sz="900"/>
            </a:lvl5pPr>
          </a:lstStyle>
          <a:p>
            <a:pPr lvl="0"/>
            <a:r>
              <a:rPr lang="ru-RU" smtClean="0"/>
              <a:t>Образец текста</a:t>
            </a:r>
          </a:p>
        </p:txBody>
      </p:sp>
      <p:sp>
        <p:nvSpPr>
          <p:cNvPr id="5" name="Rectangle 5"/>
          <p:cNvSpPr>
            <a:spLocks noGrp="1"/>
          </p:cNvSpPr>
          <p:nvPr>
            <p:ph type="dt" sz="half" idx="10"/>
          </p:nvPr>
        </p:nvSpPr>
        <p:spPr/>
        <p:txBody>
          <a:bodyPr/>
          <a:lstStyle/>
          <a:p>
            <a:fld id="{40AD8410-2007-4527-BA61-B11AB1D02808}" type="datetimeFigureOut">
              <a:rPr lang="ru-RU" smtClean="0"/>
              <a:pPr/>
              <a:t>06.05.2012</a:t>
            </a:fld>
            <a:endParaRPr lang="ru-RU"/>
          </a:p>
        </p:txBody>
      </p:sp>
      <p:sp>
        <p:nvSpPr>
          <p:cNvPr id="6" name="Rectangle 6"/>
          <p:cNvSpPr>
            <a:spLocks noGrp="1"/>
          </p:cNvSpPr>
          <p:nvPr>
            <p:ph type="ftr" sz="quarter" idx="11"/>
          </p:nvPr>
        </p:nvSpPr>
        <p:spPr/>
        <p:txBody>
          <a:bodyPr/>
          <a:lstStyle/>
          <a:p>
            <a:endParaRPr lang="ru-RU"/>
          </a:p>
        </p:txBody>
      </p:sp>
      <p:sp>
        <p:nvSpPr>
          <p:cNvPr id="7" name="Rectangle 7"/>
          <p:cNvSpPr>
            <a:spLocks noGrp="1"/>
          </p:cNvSpPr>
          <p:nvPr>
            <p:ph type="sldNum" sz="quarter" idx="12"/>
          </p:nvPr>
        </p:nvSpPr>
        <p:spPr/>
        <p:txBody>
          <a:bodyPr/>
          <a:lstStyle/>
          <a:p>
            <a:fld id="{79D21751-4753-40F5-8BD4-5C5F89E97467}" type="slidenum">
              <a:rPr lang="ru-RU" smtClean="0"/>
              <a:pPr/>
              <a:t>‹#›</a:t>
            </a:fld>
            <a:endParaRPr lang="ru-RU"/>
          </a:p>
        </p:txBody>
      </p:sp>
    </p:spTree>
  </p:cSld>
  <p:clrMapOvr>
    <a:masterClrMapping/>
  </p:clrMapOvr>
  <p:transition>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Rectangle 10"/>
          <p:cNvSpPr>
            <a:spLocks noGrp="1"/>
          </p:cNvSpPr>
          <p:nvPr>
            <p:ph type="title"/>
          </p:nvPr>
        </p:nvSpPr>
        <p:spPr>
          <a:xfrm>
            <a:off x="457200" y="304800"/>
            <a:ext cx="8229600" cy="1143000"/>
          </a:xfrm>
          <a:prstGeom prst="rect">
            <a:avLst/>
          </a:prstGeom>
        </p:spPr>
        <p:txBody>
          <a:bodyPr anchor="b" anchorCtr="0">
            <a:normAutofit/>
            <a:scene3d>
              <a:camera prst="orthographicFront"/>
              <a:lightRig rig="soft" dir="t">
                <a:rot lat="0" lon="0" rev="2100000"/>
              </a:lightRig>
            </a:scene3d>
            <a:sp3d prstMaterial="matte">
              <a:bevelT w="38100" h="38100"/>
            </a:sp3d>
          </a:bodyPr>
          <a:lstStyle/>
          <a:p>
            <a:r>
              <a:rPr lang="ru-RU" smtClean="0"/>
              <a:t>Образец заголовка</a:t>
            </a:r>
            <a:endParaRPr lang="en-US" dirty="0"/>
          </a:p>
        </p:txBody>
      </p:sp>
      <p:sp>
        <p:nvSpPr>
          <p:cNvPr id="5" name="Rectangle 11"/>
          <p:cNvSpPr>
            <a:spLocks noGrp="1"/>
          </p:cNvSpPr>
          <p:nvPr>
            <p:ph type="body" idx="1"/>
          </p:nvPr>
        </p:nvSpPr>
        <p:spPr>
          <a:xfrm>
            <a:off x="457200" y="1600200"/>
            <a:ext cx="8229600" cy="4525963"/>
          </a:xfrm>
          <a:prstGeom prst="rect">
            <a:avLst/>
          </a:prstGeom>
        </p:spPr>
        <p:txBody>
          <a:bodyPr lIns="45720" rIns="4572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27" name="Rectangle 22"/>
          <p:cNvSpPr>
            <a:spLocks noGrp="1"/>
          </p:cNvSpPr>
          <p:nvPr>
            <p:ph type="dt" sz="half" idx="2"/>
          </p:nvPr>
        </p:nvSpPr>
        <p:spPr>
          <a:xfrm>
            <a:off x="457200" y="6245225"/>
            <a:ext cx="2133600" cy="476250"/>
          </a:xfrm>
          <a:prstGeom prst="rect">
            <a:avLst/>
          </a:prstGeom>
        </p:spPr>
        <p:txBody>
          <a:bodyPr anchor="b" anchorCtr="0"/>
          <a:lstStyle>
            <a:lvl1pPr>
              <a:defRPr lang="en-US" sz="1200" smtClean="0">
                <a:solidFill>
                  <a:schemeClr val="tx2"/>
                </a:solidFill>
                <a:latin typeface="+mn-lt"/>
                <a:ea typeface="+mn-lt"/>
                <a:cs typeface="+mn-lt"/>
              </a:defRPr>
            </a:lvl1pPr>
          </a:lstStyle>
          <a:p>
            <a:fld id="{40AD8410-2007-4527-BA61-B11AB1D02808}" type="datetimeFigureOut">
              <a:rPr lang="ru-RU" smtClean="0"/>
              <a:pPr/>
              <a:t>06.05.2012</a:t>
            </a:fld>
            <a:endParaRPr lang="ru-RU"/>
          </a:p>
        </p:txBody>
      </p:sp>
      <p:sp>
        <p:nvSpPr>
          <p:cNvPr id="18" name="Rectangle 18"/>
          <p:cNvSpPr>
            <a:spLocks noGrp="1"/>
          </p:cNvSpPr>
          <p:nvPr>
            <p:ph type="ftr" sz="quarter" idx="3"/>
          </p:nvPr>
        </p:nvSpPr>
        <p:spPr>
          <a:xfrm>
            <a:off x="3124200" y="6245225"/>
            <a:ext cx="2895600" cy="476250"/>
          </a:xfrm>
          <a:prstGeom prst="rect">
            <a:avLst/>
          </a:prstGeom>
        </p:spPr>
        <p:txBody>
          <a:bodyPr anchor="b" anchorCtr="0"/>
          <a:lstStyle>
            <a:lvl1pPr algn="ctr">
              <a:defRPr lang="en-US" sz="1200" smtClean="0">
                <a:solidFill>
                  <a:schemeClr val="tx2"/>
                </a:solidFill>
                <a:latin typeface="+mn-lt"/>
                <a:ea typeface="+mn-lt"/>
                <a:cs typeface="+mn-lt"/>
              </a:defRPr>
            </a:lvl1pPr>
          </a:lstStyle>
          <a:p>
            <a:endParaRPr lang="ru-RU"/>
          </a:p>
        </p:txBody>
      </p:sp>
      <p:sp>
        <p:nvSpPr>
          <p:cNvPr id="13" name="Rectangle 15"/>
          <p:cNvSpPr>
            <a:spLocks noGrp="1"/>
          </p:cNvSpPr>
          <p:nvPr>
            <p:ph type="sldNum" sz="quarter" idx="4"/>
          </p:nvPr>
        </p:nvSpPr>
        <p:spPr>
          <a:xfrm>
            <a:off x="6553200" y="6245225"/>
            <a:ext cx="2133600" cy="476250"/>
          </a:xfrm>
          <a:prstGeom prst="rect">
            <a:avLst/>
          </a:prstGeom>
        </p:spPr>
        <p:txBody>
          <a:bodyPr anchor="b" anchorCtr="0"/>
          <a:lstStyle>
            <a:lvl1pPr algn="r">
              <a:defRPr lang="en-US" sz="1200" smtClean="0">
                <a:solidFill>
                  <a:schemeClr val="tx2"/>
                </a:solidFill>
                <a:latin typeface="+mn-lt"/>
                <a:ea typeface="+mn-lt"/>
                <a:cs typeface="+mn-lt"/>
              </a:defRPr>
            </a:lvl1pPr>
          </a:lstStyle>
          <a:p>
            <a:fld id="{79D21751-4753-40F5-8BD4-5C5F89E97467}"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dissolve/>
  </p:transition>
  <p:txStyles>
    <p:titleStyle>
      <a:defPPr>
        <a:defRPr sz="4400">
          <a:solidFill>
            <a:schemeClr val="tx2">
              <a:shade val="85000"/>
              <a:satMod val="150000"/>
            </a:schemeClr>
          </a:solidFill>
          <a:latin typeface="+mj-lt"/>
          <a:ea typeface="+mj-ea"/>
          <a:cs typeface="+mj-cs"/>
        </a:defRPr>
      </a:defPPr>
      <a:lvl1pPr algn="ctr" eaLnBrk="1" hangingPunct="1">
        <a:buNone/>
        <a:defRPr lang="en-US" sz="4800" b="1" strike="noStrike" kern="1200" baseline="0" dirty="0" smtClean="0">
          <a:solidFill>
            <a:schemeClr val="tx2">
              <a:shade val="85000"/>
              <a:satMod val="150000"/>
            </a:schemeClr>
          </a:solidFill>
          <a:effectLst>
            <a:outerShdw blurRad="63500" dist="38100" dir="8220000" algn="tl" rotWithShape="0">
              <a:srgbClr val="000000">
                <a:alpha val="30000"/>
              </a:srgbClr>
            </a:outerShdw>
          </a:effectLst>
          <a:latin typeface="+mj-lt"/>
          <a:ea typeface="+mj-lt"/>
          <a:cs typeface="+mj-lt"/>
        </a:defRPr>
      </a:lvl1pPr>
    </p:titleStyle>
    <p:bodyStyle>
      <a:defPPr>
        <a:defRPr>
          <a:solidFill>
            <a:schemeClr val="tx1"/>
          </a:solidFill>
          <a:latin typeface="+mn-lt"/>
          <a:ea typeface="+mn-ea"/>
          <a:cs typeface="+mn-cs"/>
        </a:defRPr>
      </a:defPPr>
      <a:lvl1pPr marL="0" indent="-274320" algn="l" eaLnBrk="1" hangingPunct="1">
        <a:buClr>
          <a:schemeClr val="accent1"/>
        </a:buClr>
        <a:buSzPct val="80000"/>
        <a:buFont typeface="Wingdings 2" pitchFamily="18" charset="2"/>
        <a:buChar char=""/>
        <a:defRPr sz="2800">
          <a:solidFill>
            <a:schemeClr val="tx1"/>
          </a:solidFill>
          <a:latin typeface="+mn-lt"/>
          <a:ea typeface="+mn-lt"/>
          <a:cs typeface="+mn-lt"/>
        </a:defRPr>
      </a:lvl1pPr>
      <a:lvl2pPr marL="557784" indent="-228600" algn="l" eaLnBrk="1" hangingPunct="1">
        <a:buClr>
          <a:schemeClr val="tx2"/>
        </a:buClr>
        <a:buFont typeface="Wingdings 2" pitchFamily="18" charset="2"/>
        <a:buChar char=""/>
        <a:defRPr sz="2200">
          <a:solidFill>
            <a:schemeClr val="tx1"/>
          </a:solidFill>
          <a:latin typeface="+mn-lt"/>
          <a:ea typeface="+mn-lt"/>
          <a:cs typeface="+mn-lt"/>
        </a:defRPr>
      </a:lvl2pPr>
      <a:lvl3pPr marL="813816" indent="-228600" algn="l" eaLnBrk="1" hangingPunct="1">
        <a:buClr>
          <a:schemeClr val="accent1"/>
        </a:buClr>
        <a:buFont typeface="Wingdings 2" pitchFamily="18" charset="2"/>
        <a:buChar char=""/>
        <a:defRPr sz="2000">
          <a:solidFill>
            <a:schemeClr val="tx1"/>
          </a:solidFill>
          <a:latin typeface="+mn-lt"/>
          <a:ea typeface="+mn-lt"/>
          <a:cs typeface="+mn-lt"/>
        </a:defRPr>
      </a:lvl3pPr>
      <a:lvl4pPr marL="1069848" indent="-228600" algn="l" eaLnBrk="1" hangingPunct="1">
        <a:buClr>
          <a:schemeClr val="tx2"/>
        </a:buClr>
        <a:buFont typeface="Wingdings 2" pitchFamily="18" charset="2"/>
        <a:buChar char=""/>
        <a:defRPr sz="1800">
          <a:solidFill>
            <a:schemeClr val="tx1"/>
          </a:solidFill>
          <a:latin typeface="+mn-lt"/>
          <a:ea typeface="+mn-lt"/>
          <a:cs typeface="+mn-lt"/>
        </a:defRPr>
      </a:lvl4pPr>
      <a:lvl5pPr marL="1316736" indent="-228600" algn="l" eaLnBrk="1" hangingPunct="1">
        <a:buClr>
          <a:schemeClr val="accent1"/>
        </a:buClr>
        <a:buFont typeface="Wingdings 2" pitchFamily="18" charset="2"/>
        <a:buChar char=""/>
        <a:defRPr sz="1800">
          <a:solidFill>
            <a:schemeClr val="tx1"/>
          </a:solidFill>
          <a:latin typeface="+mn-lt"/>
          <a:ea typeface="+mn-lt"/>
          <a:cs typeface="+mn-lt"/>
        </a:defRPr>
      </a:lvl5pPr>
      <a:lvl6pPr marL="1572768" indent="-228600" algn="l" eaLnBrk="1" hangingPunct="1">
        <a:buClr>
          <a:schemeClr val="tx2"/>
        </a:buClr>
        <a:buFont typeface="Wingdings 2" pitchFamily="18" charset="2"/>
        <a:buChar char=""/>
        <a:defRPr lang="en-US" sz="1600" baseline="0" smtClean="0">
          <a:latin typeface="+mn-lt"/>
        </a:defRPr>
      </a:lvl6pPr>
      <a:lvl7pPr marL="1819656" indent="-228600" algn="l" eaLnBrk="1" hangingPunct="1">
        <a:buClr>
          <a:schemeClr val="accent1"/>
        </a:buClr>
        <a:buFont typeface="Wingdings 2" pitchFamily="18" charset="2"/>
        <a:buChar char=""/>
        <a:defRPr lang="en-US" sz="1600" baseline="0" smtClean="0">
          <a:latin typeface="+mn-lt"/>
        </a:defRPr>
      </a:lvl7pPr>
      <a:lvl8pPr marL="2066544" indent="-228600" algn="l" eaLnBrk="1" hangingPunct="1">
        <a:buClr>
          <a:schemeClr val="tx2"/>
        </a:buClr>
        <a:buFont typeface="Wingdings 2" pitchFamily="18" charset="2"/>
        <a:buChar char=""/>
        <a:defRPr sz="1600" baseline="0">
          <a:latin typeface="+mn-lt"/>
        </a:defRPr>
      </a:lvl8pPr>
      <a:lvl9pPr marL="2313432" indent="-228600" algn="l" eaLnBrk="1" hangingPunct="1">
        <a:buClr>
          <a:schemeClr val="accent1"/>
        </a:buClr>
        <a:buFont typeface="Wingdings 2" pitchFamily="18" charset="2"/>
        <a:buChar char=""/>
        <a:defRPr sz="1400" baseline="0">
          <a:latin typeface="+mn-lt"/>
        </a:defRPr>
      </a:lvl9pPr>
    </p:bodyStyle>
    <p:otherStyle>
      <a:defPPr>
        <a:defRPr>
          <a:solidFill>
            <a:schemeClr val="tx1"/>
          </a:solidFill>
          <a:latin typeface="+mn-lt"/>
          <a:ea typeface="+mn-ea"/>
          <a:cs typeface="+mn-cs"/>
        </a:defRPr>
      </a:defPPr>
      <a:lvl1pPr marL="0" eaLnBrk="1" hangingPunct="1"/>
      <a:lvl2pPr marL="457200" eaLnBrk="1" hangingPunct="1"/>
      <a:lvl3pPr marL="914400" eaLnBrk="1" hangingPunct="1"/>
      <a:lvl4pPr marL="1371600" eaLnBrk="1" hangingPunct="1"/>
      <a:lvl5pPr marL="1828800" eaLnBrk="1" hangingPunct="1"/>
      <a:lvl6pPr marL="2286000" eaLnBrk="1" hangingPunct="1"/>
      <a:lvl7pPr marL="2743200" eaLnBrk="1" hangingPunct="1"/>
      <a:lvl8pPr marL="3200400" eaLnBrk="1" hangingPunct="1"/>
      <a:lvl9pPr marL="3657600" eaLnBrk="1" hangingPunct="1"/>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8.png"/><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5.png"/><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8.png"/><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5.png"/><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3.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6.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22.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7.jpeg"/><Relationship Id="rId7" Type="http://schemas.openxmlformats.org/officeDocument/2006/relationships/image" Target="../media/image41.png"/><Relationship Id="rId2" Type="http://schemas.openxmlformats.org/officeDocument/2006/relationships/image" Target="../media/image36.jpeg"/><Relationship Id="rId1" Type="http://schemas.openxmlformats.org/officeDocument/2006/relationships/slideLayout" Target="../slideLayouts/slideLayout6.x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38.png"/><Relationship Id="rId9" Type="http://schemas.openxmlformats.org/officeDocument/2006/relationships/image" Target="../media/image43.png"/></Relationships>
</file>

<file path=ppt/slides/_rels/slide2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36.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37.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4.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44.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0.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1.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2.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png"/><Relationship Id="rId1" Type="http://schemas.openxmlformats.org/officeDocument/2006/relationships/slideLayout" Target="../slideLayouts/slideLayout6.xml"/><Relationship Id="rId6" Type="http://schemas.openxmlformats.org/officeDocument/2006/relationships/image" Target="../media/image17.png"/><Relationship Id="rId5" Type="http://schemas.openxmlformats.org/officeDocument/2006/relationships/image" Target="../media/image18.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Рисунок 10"/>
          <p:cNvPicPr/>
          <p:nvPr/>
        </p:nvPicPr>
        <p:blipFill>
          <a:blip r:embed="rId2" cstate="print"/>
          <a:srcRect/>
          <a:stretch>
            <a:fillRect/>
          </a:stretch>
        </p:blipFill>
        <p:spPr bwMode="auto">
          <a:xfrm>
            <a:off x="5357818" y="142852"/>
            <a:ext cx="3357586" cy="2928958"/>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7" name="Заголовок 6"/>
          <p:cNvSpPr>
            <a:spLocks noGrp="1"/>
          </p:cNvSpPr>
          <p:nvPr>
            <p:ph type="title"/>
          </p:nvPr>
        </p:nvSpPr>
        <p:spPr>
          <a:xfrm>
            <a:off x="0" y="142852"/>
            <a:ext cx="5286412" cy="5715040"/>
          </a:xfrm>
        </p:spPr>
        <p:txBody>
          <a:bodyPr>
            <a:normAutofit/>
            <a:scene3d>
              <a:camera prst="perspectiveContrastingRightFacing"/>
              <a:lightRig rig="brightRoom" dir="t"/>
            </a:scene3d>
            <a:sp3d contourW="6350" prstMaterial="plastic">
              <a:bevelT w="20320" h="20320" prst="angle"/>
              <a:contourClr>
                <a:schemeClr val="accent1">
                  <a:tint val="100000"/>
                  <a:shade val="100000"/>
                  <a:hueMod val="100000"/>
                  <a:satMod val="100000"/>
                </a:schemeClr>
              </a:contourClr>
            </a:sp3d>
          </a:bodyPr>
          <a:lstStyle/>
          <a:p>
            <a:r>
              <a:rPr lang="kk-KZ" sz="7200" cap="all" dirty="0" smtClean="0">
                <a:ln>
                  <a:solidFill>
                    <a:srgbClr val="002060"/>
                  </a:solidFill>
                </a:ln>
                <a:solidFill>
                  <a:srgbClr val="C00000"/>
                </a:solidFill>
                <a:effectLst>
                  <a:glow rad="63500">
                    <a:schemeClr val="accent2">
                      <a:satMod val="175000"/>
                      <a:alpha val="40000"/>
                    </a:schemeClr>
                  </a:glow>
                  <a:outerShdw blurRad="19685" dist="12700" dir="5400000" algn="tl" rotWithShape="0">
                    <a:schemeClr val="accent1">
                      <a:satMod val="130000"/>
                      <a:alpha val="60000"/>
                    </a:schemeClr>
                  </a:outerShdw>
                  <a:reflection blurRad="10000" stA="55000" endPos="48000" dist="500" dir="5400000" sy="-100000" algn="bl" rotWithShape="0"/>
                </a:effectLst>
                <a:latin typeface="Times New Roman" pitchFamily="18" charset="0"/>
                <a:cs typeface="Times New Roman" pitchFamily="18" charset="0"/>
              </a:rPr>
              <a:t>Пряник және </a:t>
            </a:r>
            <a:br>
              <a:rPr lang="kk-KZ" sz="7200" cap="all" dirty="0" smtClean="0">
                <a:ln>
                  <a:solidFill>
                    <a:srgbClr val="002060"/>
                  </a:solidFill>
                </a:ln>
                <a:solidFill>
                  <a:srgbClr val="C00000"/>
                </a:solidFill>
                <a:effectLst>
                  <a:glow rad="63500">
                    <a:schemeClr val="accent2">
                      <a:satMod val="175000"/>
                      <a:alpha val="40000"/>
                    </a:schemeClr>
                  </a:glow>
                  <a:outerShdw blurRad="19685" dist="12700" dir="5400000" algn="tl" rotWithShape="0">
                    <a:schemeClr val="accent1">
                      <a:satMod val="130000"/>
                      <a:alpha val="60000"/>
                    </a:schemeClr>
                  </a:outerShdw>
                  <a:reflection blurRad="10000" stA="55000" endPos="48000" dist="500" dir="5400000" sy="-100000" algn="bl" rotWithShape="0"/>
                </a:effectLst>
                <a:latin typeface="Times New Roman" pitchFamily="18" charset="0"/>
                <a:cs typeface="Times New Roman" pitchFamily="18" charset="0"/>
              </a:rPr>
            </a:br>
            <a:r>
              <a:rPr lang="kk-KZ" sz="7200" cap="all" dirty="0" smtClean="0">
                <a:ln>
                  <a:solidFill>
                    <a:srgbClr val="002060"/>
                  </a:solidFill>
                </a:ln>
                <a:solidFill>
                  <a:srgbClr val="C00000"/>
                </a:solidFill>
                <a:effectLst>
                  <a:glow rad="63500">
                    <a:schemeClr val="accent2">
                      <a:satMod val="175000"/>
                      <a:alpha val="40000"/>
                    </a:schemeClr>
                  </a:glow>
                  <a:outerShdw blurRad="19685" dist="12700" dir="5400000" algn="tl" rotWithShape="0">
                    <a:schemeClr val="accent1">
                      <a:satMod val="130000"/>
                      <a:alpha val="60000"/>
                    </a:schemeClr>
                  </a:outerShdw>
                  <a:reflection blurRad="10000" stA="55000" endPos="48000" dist="500" dir="5400000" sy="-100000" algn="bl" rotWithShape="0"/>
                </a:effectLst>
                <a:latin typeface="Times New Roman" pitchFamily="18" charset="0"/>
                <a:cs typeface="Times New Roman" pitchFamily="18" charset="0"/>
              </a:rPr>
              <a:t>кекс өндірісі </a:t>
            </a:r>
            <a:endParaRPr lang="ru-RU" sz="7200" cap="all" dirty="0">
              <a:ln>
                <a:solidFill>
                  <a:srgbClr val="002060"/>
                </a:solidFill>
              </a:ln>
              <a:solidFill>
                <a:srgbClr val="C00000"/>
              </a:solidFill>
              <a:effectLst>
                <a:glow rad="63500">
                  <a:schemeClr val="accent2">
                    <a:satMod val="175000"/>
                    <a:alpha val="40000"/>
                  </a:schemeClr>
                </a:glow>
                <a:outerShdw blurRad="19685" dist="12700" dir="5400000" algn="tl" rotWithShape="0">
                  <a:schemeClr val="accent1">
                    <a:satMod val="130000"/>
                    <a:alpha val="60000"/>
                  </a:schemeClr>
                </a:outerShdw>
                <a:reflection blurRad="10000" stA="55000" endPos="48000" dist="500" dir="5400000" sy="-100000" algn="bl" rotWithShape="0"/>
              </a:effectLst>
              <a:latin typeface="Times New Roman" pitchFamily="18" charset="0"/>
              <a:cs typeface="Times New Roman" pitchFamily="18" charset="0"/>
            </a:endParaRPr>
          </a:p>
        </p:txBody>
      </p:sp>
      <p:pic>
        <p:nvPicPr>
          <p:cNvPr id="10" name="Рисунок 9"/>
          <p:cNvPicPr/>
          <p:nvPr/>
        </p:nvPicPr>
        <p:blipFill>
          <a:blip r:embed="rId3" cstate="print"/>
          <a:srcRect/>
          <a:stretch>
            <a:fillRect/>
          </a:stretch>
        </p:blipFill>
        <p:spPr bwMode="auto">
          <a:xfrm>
            <a:off x="5357818" y="3500438"/>
            <a:ext cx="3357586" cy="3000396"/>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11"/>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11"/>
                                        </p:tgtEl>
                                        <p:attrNameLst>
                                          <p:attrName>ppt_y</p:attrName>
                                        </p:attrNameLst>
                                      </p:cBhvr>
                                      <p:tavLst>
                                        <p:tav tm="0">
                                          <p:val>
                                            <p:strVal val="#ppt_y"/>
                                          </p:val>
                                        </p:tav>
                                        <p:tav tm="100000">
                                          <p:val>
                                            <p:strVal val="#ppt_y"/>
                                          </p:val>
                                        </p:tav>
                                      </p:tavLst>
                                    </p:anim>
                                    <p:animEffect transition="in" filter="fade">
                                      <p:cBhvr>
                                        <p:cTn id="10" dur="1000"/>
                                        <p:tgtEl>
                                          <p:spTgt spid="11"/>
                                        </p:tgtEl>
                                      </p:cBhvr>
                                    </p:animEffect>
                                  </p:childTnLst>
                                </p:cTn>
                              </p:par>
                              <p:par>
                                <p:cTn id="11" presetID="48" presetClass="entr" presetSubtype="0" accel="5000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1000" fill="hold"/>
                                        <p:tgtEl>
                                          <p:spTgt spid="10"/>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4" dur="1000" fill="hold"/>
                                        <p:tgtEl>
                                          <p:spTgt spid="10"/>
                                        </p:tgtEl>
                                        <p:attrNameLst>
                                          <p:attrName>ppt_x</p:attrName>
                                        </p:attrNameLst>
                                      </p:cBhvr>
                                      <p:tavLst>
                                        <p:tav tm="0">
                                          <p:val>
                                            <p:fltVal val="-1"/>
                                          </p:val>
                                        </p:tav>
                                        <p:tav tm="50000">
                                          <p:val>
                                            <p:fltVal val="0.95"/>
                                          </p:val>
                                        </p:tav>
                                        <p:tav tm="100000">
                                          <p:val>
                                            <p:strVal val="#ppt_x"/>
                                          </p:val>
                                        </p:tav>
                                      </p:tavLst>
                                    </p:anim>
                                    <p:anim calcmode="lin" valueType="num">
                                      <p:cBhvr>
                                        <p:cTn id="15" dur="1000" fill="hold"/>
                                        <p:tgtEl>
                                          <p:spTgt spid="10"/>
                                        </p:tgtEl>
                                        <p:attrNameLst>
                                          <p:attrName>ppt_y</p:attrName>
                                        </p:attrNameLst>
                                      </p:cBhvr>
                                      <p:tavLst>
                                        <p:tav tm="0">
                                          <p:val>
                                            <p:strVal val="#ppt_y"/>
                                          </p:val>
                                        </p:tav>
                                        <p:tav tm="100000">
                                          <p:val>
                                            <p:strVal val="#ppt_y"/>
                                          </p:val>
                                        </p:tav>
                                      </p:tavLst>
                                    </p:anim>
                                    <p:animEffect transition="in" filter="fade">
                                      <p:cBhvr>
                                        <p:cTn id="16" dur="10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48" presetClass="entr" presetSubtype="0" accel="5000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1000" fill="hold"/>
                                        <p:tgtEl>
                                          <p:spTgt spid="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2" dur="1000" fill="hold"/>
                                        <p:tgtEl>
                                          <p:spTgt spid="7"/>
                                        </p:tgtEl>
                                        <p:attrNameLst>
                                          <p:attrName>ppt_x</p:attrName>
                                        </p:attrNameLst>
                                      </p:cBhvr>
                                      <p:tavLst>
                                        <p:tav tm="0">
                                          <p:val>
                                            <p:fltVal val="-1"/>
                                          </p:val>
                                        </p:tav>
                                        <p:tav tm="50000">
                                          <p:val>
                                            <p:fltVal val="0.95"/>
                                          </p:val>
                                        </p:tav>
                                        <p:tav tm="100000">
                                          <p:val>
                                            <p:strVal val="#ppt_x"/>
                                          </p:val>
                                        </p:tav>
                                      </p:tavLst>
                                    </p:anim>
                                    <p:anim calcmode="lin" valueType="num">
                                      <p:cBhvr>
                                        <p:cTn id="23" dur="1000" fill="hold"/>
                                        <p:tgtEl>
                                          <p:spTgt spid="7"/>
                                        </p:tgtEl>
                                        <p:attrNameLst>
                                          <p:attrName>ppt_y</p:attrName>
                                        </p:attrNameLst>
                                      </p:cBhvr>
                                      <p:tavLst>
                                        <p:tav tm="0">
                                          <p:val>
                                            <p:strVal val="#ppt_y"/>
                                          </p:val>
                                        </p:tav>
                                        <p:tav tm="100000">
                                          <p:val>
                                            <p:strVal val="#ppt_y"/>
                                          </p:val>
                                        </p:tav>
                                      </p:tavLst>
                                    </p:anim>
                                    <p:animEffect transition="in" filter="fade">
                                      <p:cBhvr>
                                        <p:cTn id="24"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5357818" y="1000108"/>
            <a:ext cx="3786182" cy="5572164"/>
          </a:xfrm>
        </p:spPr>
        <p:txBody>
          <a:bodyPr/>
          <a:lstStyle/>
          <a:p>
            <a:r>
              <a:rPr lang="kk-KZ" sz="1400" dirty="0" smtClean="0">
                <a:solidFill>
                  <a:schemeClr val="tx1">
                    <a:lumMod val="95000"/>
                    <a:lumOff val="5000"/>
                  </a:schemeClr>
                </a:solidFill>
                <a:effectLst/>
                <a:latin typeface="Times New Roman" pitchFamily="18" charset="0"/>
                <a:cs typeface="Times New Roman" pitchFamily="18" charset="0"/>
              </a:rPr>
              <a:t>Пряниктер – татымды-тәтті, жұмсақ ежелгі орыс өнімі. Печеньеге қарағанда құрамында қант және су мөлшері көп, май аз немесе мүлде жоқ және татымдықтар қосылған.</a:t>
            </a:r>
            <a:r>
              <a:rPr lang="ru-RU" sz="1400" dirty="0" smtClean="0">
                <a:solidFill>
                  <a:schemeClr val="tx1">
                    <a:lumMod val="95000"/>
                    <a:lumOff val="5000"/>
                  </a:schemeClr>
                </a:solidFill>
                <a:effectLst/>
                <a:latin typeface="Times New Roman" pitchFamily="18" charset="0"/>
                <a:cs typeface="Times New Roman" pitchFamily="18" charset="0"/>
              </a:rPr>
              <a:t/>
            </a:r>
            <a:br>
              <a:rPr lang="ru-RU" sz="1400" dirty="0" smtClean="0">
                <a:solidFill>
                  <a:schemeClr val="tx1">
                    <a:lumMod val="95000"/>
                    <a:lumOff val="5000"/>
                  </a:schemeClr>
                </a:solidFill>
                <a:effectLst/>
                <a:latin typeface="Times New Roman" pitchFamily="18" charset="0"/>
                <a:cs typeface="Times New Roman" pitchFamily="18" charset="0"/>
              </a:rPr>
            </a:br>
            <a:r>
              <a:rPr lang="kk-KZ" sz="1400" dirty="0" smtClean="0">
                <a:solidFill>
                  <a:schemeClr val="tx1">
                    <a:lumMod val="95000"/>
                    <a:lumOff val="5000"/>
                  </a:schemeClr>
                </a:solidFill>
                <a:effectLst/>
                <a:latin typeface="Times New Roman" pitchFamily="18" charset="0"/>
                <a:cs typeface="Times New Roman" pitchFamily="18" charset="0"/>
              </a:rPr>
              <a:t>    Пряник қамырына ұн мен қанттан басқа инвертті сироп, бал, меланж, химиялық қопсытқыштар, татымдықтар (корица, қалампыр, мускат жаңғағы, кардамон, бадьян, анис, тмин, имбирь, кориандр және т.б.), ароматты эссенциялар, мата майын қосады. Қамырын дайындау әдісіне байланысты пряниктер шикізатты және қайнатылған болып бөлінеді.  </a:t>
            </a:r>
            <a:r>
              <a:rPr lang="kk-KZ" sz="1200" dirty="0" smtClean="0">
                <a:solidFill>
                  <a:schemeClr val="tx1">
                    <a:lumMod val="95000"/>
                    <a:lumOff val="5000"/>
                  </a:schemeClr>
                </a:solidFill>
                <a:effectLst/>
                <a:latin typeface="Times New Roman" pitchFamily="18" charset="0"/>
                <a:cs typeface="Times New Roman" pitchFamily="18" charset="0"/>
              </a:rPr>
              <a:t/>
            </a:r>
            <a:br>
              <a:rPr lang="kk-KZ" sz="1200" dirty="0" smtClean="0">
                <a:solidFill>
                  <a:schemeClr val="tx1">
                    <a:lumMod val="95000"/>
                    <a:lumOff val="5000"/>
                  </a:schemeClr>
                </a:solidFill>
                <a:effectLst/>
                <a:latin typeface="Times New Roman" pitchFamily="18" charset="0"/>
                <a:cs typeface="Times New Roman" pitchFamily="18" charset="0"/>
              </a:rPr>
            </a:br>
            <a:r>
              <a:rPr lang="kk-KZ" sz="1200" dirty="0" smtClean="0">
                <a:solidFill>
                  <a:schemeClr val="tx1">
                    <a:lumMod val="95000"/>
                    <a:lumOff val="5000"/>
                  </a:schemeClr>
                </a:solidFill>
                <a:effectLst/>
                <a:latin typeface="Times New Roman" pitchFamily="18" charset="0"/>
                <a:cs typeface="Times New Roman" pitchFamily="18" charset="0"/>
              </a:rPr>
              <a:t>  </a:t>
            </a:r>
            <a:r>
              <a:rPr lang="kk-KZ" sz="1400" dirty="0" smtClean="0">
                <a:solidFill>
                  <a:schemeClr val="tx1">
                    <a:lumMod val="95000"/>
                    <a:lumOff val="5000"/>
                  </a:schemeClr>
                </a:solidFill>
                <a:effectLst/>
                <a:latin typeface="Times New Roman" pitchFamily="18" charset="0"/>
                <a:cs typeface="Times New Roman" pitchFamily="18" charset="0"/>
              </a:rPr>
              <a:t>Шикізатты пряниктер үшін қамырды ұнын қайнатпай алады, яғни рецептура компоненттерін белгілі бір ретпен мұздай қант немесе қант-сірне сиропында илейді. Жоғарғы сортты ұннан: Лимонные, Ванильные, Детские, Тульские; 1-ші сортты ұннан: Спортивные, Мятные фигуры, т.б.; 2-ші сортты ұннан: Молодежные, Карельские өндіреді.</a:t>
            </a:r>
            <a:endParaRPr lang="ru-RU" sz="1400" dirty="0">
              <a:solidFill>
                <a:schemeClr val="tx1">
                  <a:lumMod val="95000"/>
                  <a:lumOff val="5000"/>
                </a:schemeClr>
              </a:solidFill>
              <a:effectLst/>
              <a:latin typeface="Times New Roman" pitchFamily="18" charset="0"/>
              <a:cs typeface="Times New Roman" pitchFamily="18" charset="0"/>
            </a:endParaRPr>
          </a:p>
        </p:txBody>
      </p:sp>
      <p:sp>
        <p:nvSpPr>
          <p:cNvPr id="6" name="Текст 5"/>
          <p:cNvSpPr>
            <a:spLocks noGrp="1"/>
          </p:cNvSpPr>
          <p:nvPr>
            <p:ph type="body" sz="half" idx="2"/>
          </p:nvPr>
        </p:nvSpPr>
        <p:spPr>
          <a:xfrm>
            <a:off x="2571736" y="142852"/>
            <a:ext cx="3044952" cy="628640"/>
          </a:xfrm>
        </p:spPr>
        <p:txBody>
          <a:bodyPr>
            <a:normAutofit/>
          </a:bodyPr>
          <a:lstStyle/>
          <a:p>
            <a:r>
              <a:rPr lang="kk-KZ" sz="3200" dirty="0" smtClean="0">
                <a:latin typeface="Times New Roman" pitchFamily="18" charset="0"/>
                <a:cs typeface="Times New Roman" pitchFamily="18" charset="0"/>
              </a:rPr>
              <a:t>Пряник өндірісі </a:t>
            </a:r>
            <a:endParaRPr lang="ru-RU" sz="3200" dirty="0">
              <a:latin typeface="Times New Roman" pitchFamily="18" charset="0"/>
              <a:cs typeface="Times New Roman" pitchFamily="18" charset="0"/>
            </a:endParaRPr>
          </a:p>
        </p:txBody>
      </p:sp>
      <p:pic>
        <p:nvPicPr>
          <p:cNvPr id="9" name="Рисунок 8" descr="i.jpeg"/>
          <p:cNvPicPr>
            <a:picLocks noGrp="1" noChangeAspect="1"/>
          </p:cNvPicPr>
          <p:nvPr>
            <p:ph type="pic" idx="1"/>
          </p:nvPr>
        </p:nvPicPr>
        <p:blipFill>
          <a:blip r:embed="rId2" cstate="print"/>
          <a:srcRect t="4230" b="4230"/>
          <a:stretch>
            <a:fillRect/>
          </a:stretch>
        </p:blipFill>
        <p:spPr>
          <a:xfrm>
            <a:off x="285720" y="1285860"/>
            <a:ext cx="4575601" cy="3657600"/>
          </a:xfrm>
          <a:prstGeom prst="rect">
            <a:avLst/>
          </a:prstGeom>
          <a:ln>
            <a:noFill/>
          </a:ln>
          <a:effectLst>
            <a:glow rad="63500">
              <a:schemeClr val="accent3">
                <a:satMod val="175000"/>
                <a:alpha val="40000"/>
              </a:schemeClr>
            </a:glow>
            <a:reflection blurRad="6350" stA="50000" endA="300" endPos="55000" dir="5400000" sy="-100000" algn="bl" rotWithShape="0"/>
            <a:softEdge rad="112500"/>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nodeType="click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by="(-#ppt_w*2)" calcmode="lin" valueType="num">
                                      <p:cBhvr rctx="PPT">
                                        <p:cTn id="7" dur="500" autoRev="1" fill="hold">
                                          <p:stCondLst>
                                            <p:cond delay="0"/>
                                          </p:stCondLst>
                                        </p:cTn>
                                        <p:tgtEl>
                                          <p:spTgt spid="9"/>
                                        </p:tgtEl>
                                        <p:attrNameLst>
                                          <p:attrName>ppt_w</p:attrName>
                                        </p:attrNameLst>
                                      </p:cBhvr>
                                    </p:anim>
                                    <p:anim by="(#ppt_w*0.50)" calcmode="lin" valueType="num">
                                      <p:cBhvr>
                                        <p:cTn id="8" dur="500" decel="50000" autoRev="1" fill="hold">
                                          <p:stCondLst>
                                            <p:cond delay="0"/>
                                          </p:stCondLst>
                                        </p:cTn>
                                        <p:tgtEl>
                                          <p:spTgt spid="9"/>
                                        </p:tgtEl>
                                        <p:attrNameLst>
                                          <p:attrName>ppt_x</p:attrName>
                                        </p:attrNameLst>
                                      </p:cBhvr>
                                    </p:anim>
                                    <p:anim from="(-#ppt_h/2)" to="(#ppt_y)" calcmode="lin" valueType="num">
                                      <p:cBhvr>
                                        <p:cTn id="9" dur="1000" fill="hold">
                                          <p:stCondLst>
                                            <p:cond delay="0"/>
                                          </p:stCondLst>
                                        </p:cTn>
                                        <p:tgtEl>
                                          <p:spTgt spid="9"/>
                                        </p:tgtEl>
                                        <p:attrNameLst>
                                          <p:attrName>ppt_y</p:attrName>
                                        </p:attrNameLst>
                                      </p:cBhvr>
                                    </p:anim>
                                    <p:animRot by="21600000">
                                      <p:cBhvr>
                                        <p:cTn id="10" dur="1000" fill="hold">
                                          <p:stCondLst>
                                            <p:cond delay="0"/>
                                          </p:stCondLst>
                                        </p:cTn>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158" y="1785926"/>
            <a:ext cx="8229600" cy="4768865"/>
          </a:xfrm>
        </p:spPr>
        <p:txBody>
          <a:bodyPr>
            <a:normAutofit fontScale="70000" lnSpcReduction="20000"/>
          </a:bodyPr>
          <a:lstStyle/>
          <a:p>
            <a:r>
              <a:rPr lang="kk-KZ" dirty="0" smtClean="0">
                <a:latin typeface="Times New Roman" pitchFamily="18" charset="0"/>
                <a:cs typeface="Times New Roman" pitchFamily="18" charset="0"/>
              </a:rPr>
              <a:t>Пряник сапасын пішіні (шығыңқы,овал, домалақ, ұзынша); бетінің күйі (күймеген, жарылмаған); түсі (қайнатылған – қоңыр, шикізатты – ақтан крем түске дейін); сынуындағы күйі (біртекті шұрықты, дұрыс иленген); дәмі мен иісі (жағымды, татымдықтар ароматы айқын білінетін, бөтен иіссіз) бойынша бағаланады. Стандарттармен әр пряникке рецептурасы мен басқа көрсеткіштеріне байланысты ылғалдылығы, қант пен май мөлшері бекітіледі.</a:t>
            </a:r>
            <a:endParaRPr lang="ru-RU" dirty="0" smtClean="0">
              <a:latin typeface="Times New Roman" pitchFamily="18" charset="0"/>
              <a:cs typeface="Times New Roman" pitchFamily="18" charset="0"/>
            </a:endParaRPr>
          </a:p>
          <a:p>
            <a:r>
              <a:rPr lang="kk-KZ" dirty="0" smtClean="0">
                <a:latin typeface="Times New Roman" pitchFamily="18" charset="0"/>
                <a:cs typeface="Times New Roman" pitchFamily="18" charset="0"/>
              </a:rPr>
              <a:t>   Пряниктің ақаулары: жарылған; күмпиген пряниктер;деформация; күйіп кету, жабысқақтық, глазурленген пряниктердің дұрыс глазурленбеуі, қамрының дұрыс иленбеуі, бос қуыстардың болуы, бөтен дәм мен иістер, салсалаларының күіп кетуі.</a:t>
            </a:r>
            <a:endParaRPr lang="ru-RU" dirty="0" smtClean="0">
              <a:latin typeface="Times New Roman" pitchFamily="18" charset="0"/>
              <a:cs typeface="Times New Roman" pitchFamily="18" charset="0"/>
            </a:endParaRPr>
          </a:p>
          <a:p>
            <a:r>
              <a:rPr lang="kk-KZ" dirty="0" smtClean="0">
                <a:latin typeface="Times New Roman" pitchFamily="18" charset="0"/>
                <a:cs typeface="Times New Roman" pitchFamily="18" charset="0"/>
              </a:rPr>
              <a:t>     Өлшеніп буып-түйілген пряниктерді қораптарға, пакеттерге; өлшеп сатылатын пряниктерді 20 ккг-нан жәшіктерге салады.</a:t>
            </a:r>
            <a:endParaRPr lang="ru-RU" dirty="0" smtClean="0">
              <a:latin typeface="Times New Roman" pitchFamily="18" charset="0"/>
              <a:cs typeface="Times New Roman" pitchFamily="18" charset="0"/>
            </a:endParaRPr>
          </a:p>
          <a:p>
            <a:r>
              <a:rPr lang="kk-KZ" dirty="0" smtClean="0">
                <a:latin typeface="Times New Roman" pitchFamily="18" charset="0"/>
                <a:cs typeface="Times New Roman" pitchFamily="18" charset="0"/>
              </a:rPr>
              <a:t>    Пряник өнімдерін 18</a:t>
            </a:r>
            <a:r>
              <a:rPr lang="kk-KZ" baseline="30000" dirty="0" smtClean="0">
                <a:latin typeface="Times New Roman" pitchFamily="18" charset="0"/>
                <a:cs typeface="Times New Roman" pitchFamily="18" charset="0"/>
              </a:rPr>
              <a:t>0</a:t>
            </a:r>
            <a:r>
              <a:rPr lang="kk-KZ" dirty="0" smtClean="0">
                <a:latin typeface="Times New Roman" pitchFamily="18" charset="0"/>
                <a:cs typeface="Times New Roman" pitchFamily="18" charset="0"/>
              </a:rPr>
              <a:t>С температурада 75</a:t>
            </a:r>
            <a:r>
              <a:rPr lang="ru-RU" dirty="0" smtClean="0">
                <a:latin typeface="Times New Roman" pitchFamily="18" charset="0"/>
                <a:cs typeface="Times New Roman" pitchFamily="18" charset="0"/>
              </a:rPr>
              <a:t>%</a:t>
            </a:r>
            <a:r>
              <a:rPr lang="kk-KZ" dirty="0" smtClean="0">
                <a:latin typeface="Times New Roman" pitchFamily="18" charset="0"/>
                <a:cs typeface="Times New Roman" pitchFamily="18" charset="0"/>
              </a:rPr>
              <a:t> салыстырмалы ауа ылғалдылығында сақтайды. Өнім түріне байланысты сақтау мерзімі 10 күннен 30 күнге дейін.</a:t>
            </a:r>
            <a:endParaRPr lang="ru-RU" dirty="0" smtClean="0">
              <a:latin typeface="Times New Roman" pitchFamily="18" charset="0"/>
              <a:cs typeface="Times New Roman" pitchFamily="18" charset="0"/>
            </a:endParaRPr>
          </a:p>
          <a:p>
            <a:endParaRPr lang="ru-RU" dirty="0"/>
          </a:p>
        </p:txBody>
      </p:sp>
      <p:pic>
        <p:nvPicPr>
          <p:cNvPr id="4" name="Рисунок 3"/>
          <p:cNvPicPr/>
          <p:nvPr/>
        </p:nvPicPr>
        <p:blipFill>
          <a:blip r:embed="rId2" cstate="print"/>
          <a:srcRect/>
          <a:stretch>
            <a:fillRect/>
          </a:stretch>
        </p:blipFill>
        <p:spPr bwMode="auto">
          <a:xfrm>
            <a:off x="0" y="0"/>
            <a:ext cx="1714480" cy="1000108"/>
          </a:xfrm>
          <a:prstGeom prst="rect">
            <a:avLst/>
          </a:prstGeom>
          <a:ln w="88900" cap="sq" cmpd="thickThin">
            <a:noFill/>
            <a:prstDash val="solid"/>
            <a:miter lim="800000"/>
          </a:ln>
          <a:effectLst>
            <a:glow rad="63500">
              <a:schemeClr val="accent4">
                <a:satMod val="175000"/>
                <a:alpha val="40000"/>
              </a:schemeClr>
            </a:glow>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pic>
      <p:pic>
        <p:nvPicPr>
          <p:cNvPr id="5" name="Рисунок 4"/>
          <p:cNvPicPr/>
          <p:nvPr/>
        </p:nvPicPr>
        <p:blipFill>
          <a:blip r:embed="rId3" cstate="print"/>
          <a:srcRect/>
          <a:stretch>
            <a:fillRect/>
          </a:stretch>
        </p:blipFill>
        <p:spPr bwMode="auto">
          <a:xfrm>
            <a:off x="1714480" y="0"/>
            <a:ext cx="2214578" cy="1000108"/>
          </a:xfrm>
          <a:prstGeom prst="rect">
            <a:avLst/>
          </a:prstGeom>
          <a:ln w="88900" cap="sq" cmpd="thickThin">
            <a:noFill/>
            <a:prstDash val="solid"/>
            <a:miter lim="800000"/>
          </a:ln>
          <a:effectLst>
            <a:glow rad="63500">
              <a:schemeClr val="accent4">
                <a:satMod val="175000"/>
                <a:alpha val="40000"/>
              </a:schemeClr>
            </a:glow>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pic>
      <p:pic>
        <p:nvPicPr>
          <p:cNvPr id="6" name="Рисунок 5"/>
          <p:cNvPicPr/>
          <p:nvPr/>
        </p:nvPicPr>
        <p:blipFill>
          <a:blip r:embed="rId4" cstate="print"/>
          <a:srcRect/>
          <a:stretch>
            <a:fillRect/>
          </a:stretch>
        </p:blipFill>
        <p:spPr bwMode="auto">
          <a:xfrm>
            <a:off x="3929058" y="0"/>
            <a:ext cx="1785950" cy="1000108"/>
          </a:xfrm>
          <a:prstGeom prst="rect">
            <a:avLst/>
          </a:prstGeom>
          <a:ln w="88900" cap="sq" cmpd="thickThin">
            <a:noFill/>
            <a:prstDash val="solid"/>
            <a:miter lim="800000"/>
          </a:ln>
          <a:effectLst>
            <a:glow rad="63500">
              <a:schemeClr val="accent4">
                <a:satMod val="175000"/>
                <a:alpha val="40000"/>
              </a:schemeClr>
            </a:glow>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pic>
      <p:pic>
        <p:nvPicPr>
          <p:cNvPr id="7" name="Рисунок 6"/>
          <p:cNvPicPr/>
          <p:nvPr/>
        </p:nvPicPr>
        <p:blipFill>
          <a:blip r:embed="rId5" cstate="print"/>
          <a:srcRect/>
          <a:stretch>
            <a:fillRect/>
          </a:stretch>
        </p:blipFill>
        <p:spPr bwMode="auto">
          <a:xfrm>
            <a:off x="5786446" y="0"/>
            <a:ext cx="1714512" cy="1000107"/>
          </a:xfrm>
          <a:prstGeom prst="rect">
            <a:avLst/>
          </a:prstGeom>
          <a:ln w="88900" cap="sq" cmpd="thickThin">
            <a:noFill/>
            <a:prstDash val="solid"/>
            <a:miter lim="800000"/>
          </a:ln>
          <a:effectLst>
            <a:glow rad="63500">
              <a:schemeClr val="accent4">
                <a:satMod val="175000"/>
                <a:alpha val="40000"/>
              </a:schemeClr>
            </a:glow>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pic>
      <p:pic>
        <p:nvPicPr>
          <p:cNvPr id="8" name="Рисунок 7"/>
          <p:cNvPicPr/>
          <p:nvPr/>
        </p:nvPicPr>
        <p:blipFill>
          <a:blip r:embed="rId6" cstate="print"/>
          <a:srcRect/>
          <a:stretch>
            <a:fillRect/>
          </a:stretch>
        </p:blipFill>
        <p:spPr bwMode="auto">
          <a:xfrm>
            <a:off x="7572364" y="0"/>
            <a:ext cx="1571636" cy="1000108"/>
          </a:xfrm>
          <a:prstGeom prst="rect">
            <a:avLst/>
          </a:prstGeom>
          <a:ln w="88900" cap="sq" cmpd="thickThin">
            <a:noFill/>
            <a:prstDash val="solid"/>
            <a:miter lim="800000"/>
          </a:ln>
          <a:effectLst>
            <a:glow rad="63500">
              <a:schemeClr val="accent4">
                <a:satMod val="175000"/>
                <a:alpha val="40000"/>
              </a:schemeClr>
            </a:glow>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80">
                                          <p:stCondLst>
                                            <p:cond delay="0"/>
                                          </p:stCondLst>
                                        </p:cTn>
                                        <p:tgtEl>
                                          <p:spTgt spid="5"/>
                                        </p:tgtEl>
                                      </p:cBhvr>
                                    </p:animEffect>
                                    <p:anim calcmode="lin" valueType="num">
                                      <p:cBhvr>
                                        <p:cTn id="24"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29" dur="26">
                                          <p:stCondLst>
                                            <p:cond delay="650"/>
                                          </p:stCondLst>
                                        </p:cTn>
                                        <p:tgtEl>
                                          <p:spTgt spid="5"/>
                                        </p:tgtEl>
                                      </p:cBhvr>
                                      <p:to x="100000" y="60000"/>
                                    </p:animScale>
                                    <p:animScale>
                                      <p:cBhvr>
                                        <p:cTn id="30" dur="166" decel="50000">
                                          <p:stCondLst>
                                            <p:cond delay="676"/>
                                          </p:stCondLst>
                                        </p:cTn>
                                        <p:tgtEl>
                                          <p:spTgt spid="5"/>
                                        </p:tgtEl>
                                      </p:cBhvr>
                                      <p:to x="100000" y="100000"/>
                                    </p:animScale>
                                    <p:animScale>
                                      <p:cBhvr>
                                        <p:cTn id="31" dur="26">
                                          <p:stCondLst>
                                            <p:cond delay="1312"/>
                                          </p:stCondLst>
                                        </p:cTn>
                                        <p:tgtEl>
                                          <p:spTgt spid="5"/>
                                        </p:tgtEl>
                                      </p:cBhvr>
                                      <p:to x="100000" y="80000"/>
                                    </p:animScale>
                                    <p:animScale>
                                      <p:cBhvr>
                                        <p:cTn id="32" dur="166" decel="50000">
                                          <p:stCondLst>
                                            <p:cond delay="1338"/>
                                          </p:stCondLst>
                                        </p:cTn>
                                        <p:tgtEl>
                                          <p:spTgt spid="5"/>
                                        </p:tgtEl>
                                      </p:cBhvr>
                                      <p:to x="100000" y="100000"/>
                                    </p:animScale>
                                    <p:animScale>
                                      <p:cBhvr>
                                        <p:cTn id="33" dur="26">
                                          <p:stCondLst>
                                            <p:cond delay="1642"/>
                                          </p:stCondLst>
                                        </p:cTn>
                                        <p:tgtEl>
                                          <p:spTgt spid="5"/>
                                        </p:tgtEl>
                                      </p:cBhvr>
                                      <p:to x="100000" y="90000"/>
                                    </p:animScale>
                                    <p:animScale>
                                      <p:cBhvr>
                                        <p:cTn id="34" dur="166" decel="50000">
                                          <p:stCondLst>
                                            <p:cond delay="1668"/>
                                          </p:stCondLst>
                                        </p:cTn>
                                        <p:tgtEl>
                                          <p:spTgt spid="5"/>
                                        </p:tgtEl>
                                      </p:cBhvr>
                                      <p:to x="100000" y="100000"/>
                                    </p:animScale>
                                    <p:animScale>
                                      <p:cBhvr>
                                        <p:cTn id="35" dur="26">
                                          <p:stCondLst>
                                            <p:cond delay="1808"/>
                                          </p:stCondLst>
                                        </p:cTn>
                                        <p:tgtEl>
                                          <p:spTgt spid="5"/>
                                        </p:tgtEl>
                                      </p:cBhvr>
                                      <p:to x="100000" y="95000"/>
                                    </p:animScale>
                                    <p:animScale>
                                      <p:cBhvr>
                                        <p:cTn id="36" dur="166" decel="50000">
                                          <p:stCondLst>
                                            <p:cond delay="1834"/>
                                          </p:stCondLst>
                                        </p:cTn>
                                        <p:tgtEl>
                                          <p:spTgt spid="5"/>
                                        </p:tgtEl>
                                      </p:cBhvr>
                                      <p:to x="100000" y="100000"/>
                                    </p:animScale>
                                  </p:childTnLst>
                                </p:cTn>
                              </p:par>
                              <p:par>
                                <p:cTn id="37" presetID="26" presetClass="entr" presetSubtype="0" fill="hold" nodeType="with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wipe(down)">
                                      <p:cBhvr>
                                        <p:cTn id="39" dur="580">
                                          <p:stCondLst>
                                            <p:cond delay="0"/>
                                          </p:stCondLst>
                                        </p:cTn>
                                        <p:tgtEl>
                                          <p:spTgt spid="6"/>
                                        </p:tgtEl>
                                      </p:cBhvr>
                                    </p:animEffect>
                                    <p:anim calcmode="lin" valueType="num">
                                      <p:cBhvr>
                                        <p:cTn id="40"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45" dur="26">
                                          <p:stCondLst>
                                            <p:cond delay="650"/>
                                          </p:stCondLst>
                                        </p:cTn>
                                        <p:tgtEl>
                                          <p:spTgt spid="6"/>
                                        </p:tgtEl>
                                      </p:cBhvr>
                                      <p:to x="100000" y="60000"/>
                                    </p:animScale>
                                    <p:animScale>
                                      <p:cBhvr>
                                        <p:cTn id="46" dur="166" decel="50000">
                                          <p:stCondLst>
                                            <p:cond delay="676"/>
                                          </p:stCondLst>
                                        </p:cTn>
                                        <p:tgtEl>
                                          <p:spTgt spid="6"/>
                                        </p:tgtEl>
                                      </p:cBhvr>
                                      <p:to x="100000" y="100000"/>
                                    </p:animScale>
                                    <p:animScale>
                                      <p:cBhvr>
                                        <p:cTn id="47" dur="26">
                                          <p:stCondLst>
                                            <p:cond delay="1312"/>
                                          </p:stCondLst>
                                        </p:cTn>
                                        <p:tgtEl>
                                          <p:spTgt spid="6"/>
                                        </p:tgtEl>
                                      </p:cBhvr>
                                      <p:to x="100000" y="80000"/>
                                    </p:animScale>
                                    <p:animScale>
                                      <p:cBhvr>
                                        <p:cTn id="48" dur="166" decel="50000">
                                          <p:stCondLst>
                                            <p:cond delay="1338"/>
                                          </p:stCondLst>
                                        </p:cTn>
                                        <p:tgtEl>
                                          <p:spTgt spid="6"/>
                                        </p:tgtEl>
                                      </p:cBhvr>
                                      <p:to x="100000" y="100000"/>
                                    </p:animScale>
                                    <p:animScale>
                                      <p:cBhvr>
                                        <p:cTn id="49" dur="26">
                                          <p:stCondLst>
                                            <p:cond delay="1642"/>
                                          </p:stCondLst>
                                        </p:cTn>
                                        <p:tgtEl>
                                          <p:spTgt spid="6"/>
                                        </p:tgtEl>
                                      </p:cBhvr>
                                      <p:to x="100000" y="90000"/>
                                    </p:animScale>
                                    <p:animScale>
                                      <p:cBhvr>
                                        <p:cTn id="50" dur="166" decel="50000">
                                          <p:stCondLst>
                                            <p:cond delay="1668"/>
                                          </p:stCondLst>
                                        </p:cTn>
                                        <p:tgtEl>
                                          <p:spTgt spid="6"/>
                                        </p:tgtEl>
                                      </p:cBhvr>
                                      <p:to x="100000" y="100000"/>
                                    </p:animScale>
                                    <p:animScale>
                                      <p:cBhvr>
                                        <p:cTn id="51" dur="26">
                                          <p:stCondLst>
                                            <p:cond delay="1808"/>
                                          </p:stCondLst>
                                        </p:cTn>
                                        <p:tgtEl>
                                          <p:spTgt spid="6"/>
                                        </p:tgtEl>
                                      </p:cBhvr>
                                      <p:to x="100000" y="95000"/>
                                    </p:animScale>
                                    <p:animScale>
                                      <p:cBhvr>
                                        <p:cTn id="52" dur="166" decel="50000">
                                          <p:stCondLst>
                                            <p:cond delay="1834"/>
                                          </p:stCondLst>
                                        </p:cTn>
                                        <p:tgtEl>
                                          <p:spTgt spid="6"/>
                                        </p:tgtEl>
                                      </p:cBhvr>
                                      <p:to x="100000" y="100000"/>
                                    </p:animScale>
                                  </p:childTnLst>
                                </p:cTn>
                              </p:par>
                              <p:par>
                                <p:cTn id="53" presetID="26" presetClass="entr" presetSubtype="0" fill="hold" nodeType="withEffect">
                                  <p:stCondLst>
                                    <p:cond delay="0"/>
                                  </p:stCondLst>
                                  <p:childTnLst>
                                    <p:set>
                                      <p:cBhvr>
                                        <p:cTn id="54" dur="1" fill="hold">
                                          <p:stCondLst>
                                            <p:cond delay="0"/>
                                          </p:stCondLst>
                                        </p:cTn>
                                        <p:tgtEl>
                                          <p:spTgt spid="7"/>
                                        </p:tgtEl>
                                        <p:attrNameLst>
                                          <p:attrName>style.visibility</p:attrName>
                                        </p:attrNameLst>
                                      </p:cBhvr>
                                      <p:to>
                                        <p:strVal val="visible"/>
                                      </p:to>
                                    </p:set>
                                    <p:animEffect transition="in" filter="wipe(down)">
                                      <p:cBhvr>
                                        <p:cTn id="55" dur="580">
                                          <p:stCondLst>
                                            <p:cond delay="0"/>
                                          </p:stCondLst>
                                        </p:cTn>
                                        <p:tgtEl>
                                          <p:spTgt spid="7"/>
                                        </p:tgtEl>
                                      </p:cBhvr>
                                    </p:animEffect>
                                    <p:anim calcmode="lin" valueType="num">
                                      <p:cBhvr>
                                        <p:cTn id="56"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57"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58"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59"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60"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61" dur="26">
                                          <p:stCondLst>
                                            <p:cond delay="650"/>
                                          </p:stCondLst>
                                        </p:cTn>
                                        <p:tgtEl>
                                          <p:spTgt spid="7"/>
                                        </p:tgtEl>
                                      </p:cBhvr>
                                      <p:to x="100000" y="60000"/>
                                    </p:animScale>
                                    <p:animScale>
                                      <p:cBhvr>
                                        <p:cTn id="62" dur="166" decel="50000">
                                          <p:stCondLst>
                                            <p:cond delay="676"/>
                                          </p:stCondLst>
                                        </p:cTn>
                                        <p:tgtEl>
                                          <p:spTgt spid="7"/>
                                        </p:tgtEl>
                                      </p:cBhvr>
                                      <p:to x="100000" y="100000"/>
                                    </p:animScale>
                                    <p:animScale>
                                      <p:cBhvr>
                                        <p:cTn id="63" dur="26">
                                          <p:stCondLst>
                                            <p:cond delay="1312"/>
                                          </p:stCondLst>
                                        </p:cTn>
                                        <p:tgtEl>
                                          <p:spTgt spid="7"/>
                                        </p:tgtEl>
                                      </p:cBhvr>
                                      <p:to x="100000" y="80000"/>
                                    </p:animScale>
                                    <p:animScale>
                                      <p:cBhvr>
                                        <p:cTn id="64" dur="166" decel="50000">
                                          <p:stCondLst>
                                            <p:cond delay="1338"/>
                                          </p:stCondLst>
                                        </p:cTn>
                                        <p:tgtEl>
                                          <p:spTgt spid="7"/>
                                        </p:tgtEl>
                                      </p:cBhvr>
                                      <p:to x="100000" y="100000"/>
                                    </p:animScale>
                                    <p:animScale>
                                      <p:cBhvr>
                                        <p:cTn id="65" dur="26">
                                          <p:stCondLst>
                                            <p:cond delay="1642"/>
                                          </p:stCondLst>
                                        </p:cTn>
                                        <p:tgtEl>
                                          <p:spTgt spid="7"/>
                                        </p:tgtEl>
                                      </p:cBhvr>
                                      <p:to x="100000" y="90000"/>
                                    </p:animScale>
                                    <p:animScale>
                                      <p:cBhvr>
                                        <p:cTn id="66" dur="166" decel="50000">
                                          <p:stCondLst>
                                            <p:cond delay="1668"/>
                                          </p:stCondLst>
                                        </p:cTn>
                                        <p:tgtEl>
                                          <p:spTgt spid="7"/>
                                        </p:tgtEl>
                                      </p:cBhvr>
                                      <p:to x="100000" y="100000"/>
                                    </p:animScale>
                                    <p:animScale>
                                      <p:cBhvr>
                                        <p:cTn id="67" dur="26">
                                          <p:stCondLst>
                                            <p:cond delay="1808"/>
                                          </p:stCondLst>
                                        </p:cTn>
                                        <p:tgtEl>
                                          <p:spTgt spid="7"/>
                                        </p:tgtEl>
                                      </p:cBhvr>
                                      <p:to x="100000" y="95000"/>
                                    </p:animScale>
                                    <p:animScale>
                                      <p:cBhvr>
                                        <p:cTn id="68" dur="166" decel="50000">
                                          <p:stCondLst>
                                            <p:cond delay="1834"/>
                                          </p:stCondLst>
                                        </p:cTn>
                                        <p:tgtEl>
                                          <p:spTgt spid="7"/>
                                        </p:tgtEl>
                                      </p:cBhvr>
                                      <p:to x="100000" y="100000"/>
                                    </p:animScale>
                                  </p:childTnLst>
                                </p:cTn>
                              </p:par>
                              <p:par>
                                <p:cTn id="69" presetID="26" presetClass="entr" presetSubtype="0" fill="hold" nodeType="withEffect">
                                  <p:stCondLst>
                                    <p:cond delay="0"/>
                                  </p:stCondLst>
                                  <p:childTnLst>
                                    <p:set>
                                      <p:cBhvr>
                                        <p:cTn id="70" dur="1" fill="hold">
                                          <p:stCondLst>
                                            <p:cond delay="0"/>
                                          </p:stCondLst>
                                        </p:cTn>
                                        <p:tgtEl>
                                          <p:spTgt spid="8"/>
                                        </p:tgtEl>
                                        <p:attrNameLst>
                                          <p:attrName>style.visibility</p:attrName>
                                        </p:attrNameLst>
                                      </p:cBhvr>
                                      <p:to>
                                        <p:strVal val="visible"/>
                                      </p:to>
                                    </p:set>
                                    <p:animEffect transition="in" filter="wipe(down)">
                                      <p:cBhvr>
                                        <p:cTn id="71" dur="580">
                                          <p:stCondLst>
                                            <p:cond delay="0"/>
                                          </p:stCondLst>
                                        </p:cTn>
                                        <p:tgtEl>
                                          <p:spTgt spid="8"/>
                                        </p:tgtEl>
                                      </p:cBhvr>
                                    </p:animEffect>
                                    <p:anim calcmode="lin" valueType="num">
                                      <p:cBhvr>
                                        <p:cTn id="72"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73"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74"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75"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76"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77" dur="26">
                                          <p:stCondLst>
                                            <p:cond delay="650"/>
                                          </p:stCondLst>
                                        </p:cTn>
                                        <p:tgtEl>
                                          <p:spTgt spid="8"/>
                                        </p:tgtEl>
                                      </p:cBhvr>
                                      <p:to x="100000" y="60000"/>
                                    </p:animScale>
                                    <p:animScale>
                                      <p:cBhvr>
                                        <p:cTn id="78" dur="166" decel="50000">
                                          <p:stCondLst>
                                            <p:cond delay="676"/>
                                          </p:stCondLst>
                                        </p:cTn>
                                        <p:tgtEl>
                                          <p:spTgt spid="8"/>
                                        </p:tgtEl>
                                      </p:cBhvr>
                                      <p:to x="100000" y="100000"/>
                                    </p:animScale>
                                    <p:animScale>
                                      <p:cBhvr>
                                        <p:cTn id="79" dur="26">
                                          <p:stCondLst>
                                            <p:cond delay="1312"/>
                                          </p:stCondLst>
                                        </p:cTn>
                                        <p:tgtEl>
                                          <p:spTgt spid="8"/>
                                        </p:tgtEl>
                                      </p:cBhvr>
                                      <p:to x="100000" y="80000"/>
                                    </p:animScale>
                                    <p:animScale>
                                      <p:cBhvr>
                                        <p:cTn id="80" dur="166" decel="50000">
                                          <p:stCondLst>
                                            <p:cond delay="1338"/>
                                          </p:stCondLst>
                                        </p:cTn>
                                        <p:tgtEl>
                                          <p:spTgt spid="8"/>
                                        </p:tgtEl>
                                      </p:cBhvr>
                                      <p:to x="100000" y="100000"/>
                                    </p:animScale>
                                    <p:animScale>
                                      <p:cBhvr>
                                        <p:cTn id="81" dur="26">
                                          <p:stCondLst>
                                            <p:cond delay="1642"/>
                                          </p:stCondLst>
                                        </p:cTn>
                                        <p:tgtEl>
                                          <p:spTgt spid="8"/>
                                        </p:tgtEl>
                                      </p:cBhvr>
                                      <p:to x="100000" y="90000"/>
                                    </p:animScale>
                                    <p:animScale>
                                      <p:cBhvr>
                                        <p:cTn id="82" dur="166" decel="50000">
                                          <p:stCondLst>
                                            <p:cond delay="1668"/>
                                          </p:stCondLst>
                                        </p:cTn>
                                        <p:tgtEl>
                                          <p:spTgt spid="8"/>
                                        </p:tgtEl>
                                      </p:cBhvr>
                                      <p:to x="100000" y="100000"/>
                                    </p:animScale>
                                    <p:animScale>
                                      <p:cBhvr>
                                        <p:cTn id="83" dur="26">
                                          <p:stCondLst>
                                            <p:cond delay="1808"/>
                                          </p:stCondLst>
                                        </p:cTn>
                                        <p:tgtEl>
                                          <p:spTgt spid="8"/>
                                        </p:tgtEl>
                                      </p:cBhvr>
                                      <p:to x="100000" y="95000"/>
                                    </p:animScale>
                                    <p:animScale>
                                      <p:cBhvr>
                                        <p:cTn id="84" dur="166" decel="50000">
                                          <p:stCondLst>
                                            <p:cond delay="1834"/>
                                          </p:stCondLst>
                                        </p:cTn>
                                        <p:tgtEl>
                                          <p:spTgt spid="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571480"/>
            <a:ext cx="8229600" cy="1143000"/>
          </a:xfrm>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kk-KZ" sz="36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Пряник өндіру технологиясы</a:t>
            </a:r>
            <a:endParaRPr lang="ru-RU" sz="360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endParaRPr>
          </a:p>
        </p:txBody>
      </p:sp>
      <p:sp>
        <p:nvSpPr>
          <p:cNvPr id="3" name="Содержимое 2"/>
          <p:cNvSpPr>
            <a:spLocks noGrp="1"/>
          </p:cNvSpPr>
          <p:nvPr>
            <p:ph idx="1"/>
          </p:nvPr>
        </p:nvSpPr>
        <p:spPr>
          <a:xfrm>
            <a:off x="428564" y="1643050"/>
            <a:ext cx="8715436" cy="5114948"/>
          </a:xfrm>
          <a:effectLst>
            <a:reflection blurRad="6350" stA="50000" endA="300" endPos="55000" dir="5400000" sy="-100000" algn="bl" rotWithShape="0"/>
          </a:effectLst>
        </p:spPr>
        <p:txBody>
          <a:bodyPr>
            <a:noAutofit/>
          </a:bodyPr>
          <a:lstStyle/>
          <a:p>
            <a:r>
              <a:rPr lang="kk-KZ" sz="1200" dirty="0" smtClean="0">
                <a:ln>
                  <a:solidFill>
                    <a:schemeClr val="tx1">
                      <a:lumMod val="95000"/>
                      <a:lumOff val="5000"/>
                    </a:schemeClr>
                  </a:solidFill>
                </a:ln>
                <a:solidFill>
                  <a:schemeClr val="tx1">
                    <a:lumMod val="95000"/>
                    <a:lumOff val="5000"/>
                  </a:schemeClr>
                </a:solidFill>
                <a:latin typeface="Times New Roman" pitchFamily="18" charset="0"/>
                <a:cs typeface="Times New Roman" pitchFamily="18" charset="0"/>
              </a:rPr>
              <a:t>Үлкен өндірістер паточный линияда салма қосылған және қосылмаған пряник өндіреді. Пряник өндірісі келесі сатылардан тұрады:</a:t>
            </a:r>
            <a:endParaRPr lang="ru-RU" sz="1200" dirty="0" smtClean="0">
              <a:ln>
                <a:solidFill>
                  <a:schemeClr val="tx1">
                    <a:lumMod val="95000"/>
                    <a:lumOff val="5000"/>
                  </a:schemeClr>
                </a:solidFill>
              </a:ln>
              <a:solidFill>
                <a:schemeClr val="tx1">
                  <a:lumMod val="95000"/>
                  <a:lumOff val="5000"/>
                </a:schemeClr>
              </a:solidFill>
              <a:latin typeface="Times New Roman" pitchFamily="18" charset="0"/>
              <a:cs typeface="Times New Roman" pitchFamily="18" charset="0"/>
            </a:endParaRPr>
          </a:p>
          <a:p>
            <a:pPr lvl="0"/>
            <a:r>
              <a:rPr lang="kk-KZ" sz="1200" dirty="0" smtClean="0">
                <a:ln>
                  <a:solidFill>
                    <a:schemeClr val="tx1">
                      <a:lumMod val="95000"/>
                      <a:lumOff val="5000"/>
                    </a:schemeClr>
                  </a:solidFill>
                </a:ln>
                <a:solidFill>
                  <a:schemeClr val="tx1">
                    <a:lumMod val="95000"/>
                    <a:lumOff val="5000"/>
                  </a:schemeClr>
                </a:solidFill>
                <a:latin typeface="Times New Roman" pitchFamily="18" charset="0"/>
                <a:cs typeface="Times New Roman" pitchFamily="18" charset="0"/>
              </a:rPr>
              <a:t> ұнды өндіріске дайындау;</a:t>
            </a:r>
            <a:endParaRPr lang="ru-RU" sz="1200" dirty="0" smtClean="0">
              <a:ln>
                <a:solidFill>
                  <a:schemeClr val="tx1">
                    <a:lumMod val="95000"/>
                    <a:lumOff val="5000"/>
                  </a:schemeClr>
                </a:solidFill>
              </a:ln>
              <a:solidFill>
                <a:schemeClr val="tx1">
                  <a:lumMod val="95000"/>
                  <a:lumOff val="5000"/>
                </a:schemeClr>
              </a:solidFill>
              <a:latin typeface="Times New Roman" pitchFamily="18" charset="0"/>
              <a:cs typeface="Times New Roman" pitchFamily="18" charset="0"/>
            </a:endParaRPr>
          </a:p>
          <a:p>
            <a:pPr lvl="0"/>
            <a:r>
              <a:rPr lang="kk-KZ" sz="1200" dirty="0" smtClean="0">
                <a:ln>
                  <a:solidFill>
                    <a:schemeClr val="tx1">
                      <a:lumMod val="95000"/>
                      <a:lumOff val="5000"/>
                    </a:schemeClr>
                  </a:solidFill>
                </a:ln>
                <a:solidFill>
                  <a:schemeClr val="tx1">
                    <a:lumMod val="95000"/>
                    <a:lumOff val="5000"/>
                  </a:schemeClr>
                </a:solidFill>
                <a:latin typeface="Times New Roman" pitchFamily="18" charset="0"/>
                <a:cs typeface="Times New Roman" pitchFamily="18" charset="0"/>
              </a:rPr>
              <a:t>қантты-паточкалы және тиражды сиропты, тұз, май ерітінділерін дайындау;</a:t>
            </a:r>
            <a:endParaRPr lang="ru-RU" sz="1200" dirty="0" smtClean="0">
              <a:ln>
                <a:solidFill>
                  <a:schemeClr val="tx1">
                    <a:lumMod val="95000"/>
                    <a:lumOff val="5000"/>
                  </a:schemeClr>
                </a:solidFill>
              </a:ln>
              <a:solidFill>
                <a:schemeClr val="tx1">
                  <a:lumMod val="95000"/>
                  <a:lumOff val="5000"/>
                </a:schemeClr>
              </a:solidFill>
              <a:latin typeface="Times New Roman" pitchFamily="18" charset="0"/>
              <a:cs typeface="Times New Roman" pitchFamily="18" charset="0"/>
            </a:endParaRPr>
          </a:p>
          <a:p>
            <a:pPr lvl="0"/>
            <a:r>
              <a:rPr lang="kk-KZ" sz="1200" dirty="0" smtClean="0">
                <a:ln>
                  <a:solidFill>
                    <a:schemeClr val="tx1">
                      <a:lumMod val="95000"/>
                      <a:lumOff val="5000"/>
                    </a:schemeClr>
                  </a:solidFill>
                </a:ln>
                <a:solidFill>
                  <a:schemeClr val="tx1">
                    <a:lumMod val="95000"/>
                    <a:lumOff val="5000"/>
                  </a:schemeClr>
                </a:solidFill>
                <a:latin typeface="Times New Roman" pitchFamily="18" charset="0"/>
                <a:cs typeface="Times New Roman" pitchFamily="18" charset="0"/>
              </a:rPr>
              <a:t>қамыр илеу;</a:t>
            </a:r>
            <a:endParaRPr lang="ru-RU" sz="1200" dirty="0" smtClean="0">
              <a:ln>
                <a:solidFill>
                  <a:schemeClr val="tx1">
                    <a:lumMod val="95000"/>
                    <a:lumOff val="5000"/>
                  </a:schemeClr>
                </a:solidFill>
              </a:ln>
              <a:solidFill>
                <a:schemeClr val="tx1">
                  <a:lumMod val="95000"/>
                  <a:lumOff val="5000"/>
                </a:schemeClr>
              </a:solidFill>
              <a:latin typeface="Times New Roman" pitchFamily="18" charset="0"/>
              <a:cs typeface="Times New Roman" pitchFamily="18" charset="0"/>
            </a:endParaRPr>
          </a:p>
          <a:p>
            <a:pPr lvl="0"/>
            <a:r>
              <a:rPr lang="kk-KZ" sz="1200" dirty="0" smtClean="0">
                <a:ln>
                  <a:solidFill>
                    <a:schemeClr val="tx1">
                      <a:lumMod val="95000"/>
                      <a:lumOff val="5000"/>
                    </a:schemeClr>
                  </a:solidFill>
                </a:ln>
                <a:solidFill>
                  <a:schemeClr val="tx1">
                    <a:lumMod val="95000"/>
                    <a:lumOff val="5000"/>
                  </a:schemeClr>
                </a:solidFill>
                <a:latin typeface="Times New Roman" pitchFamily="18" charset="0"/>
                <a:cs typeface="Times New Roman" pitchFamily="18" charset="0"/>
              </a:rPr>
              <a:t>пішіндеу;</a:t>
            </a:r>
            <a:endParaRPr lang="ru-RU" sz="1200" dirty="0" smtClean="0">
              <a:ln>
                <a:solidFill>
                  <a:schemeClr val="tx1">
                    <a:lumMod val="95000"/>
                    <a:lumOff val="5000"/>
                  </a:schemeClr>
                </a:solidFill>
              </a:ln>
              <a:solidFill>
                <a:schemeClr val="tx1">
                  <a:lumMod val="95000"/>
                  <a:lumOff val="5000"/>
                </a:schemeClr>
              </a:solidFill>
              <a:latin typeface="Times New Roman" pitchFamily="18" charset="0"/>
              <a:cs typeface="Times New Roman" pitchFamily="18" charset="0"/>
            </a:endParaRPr>
          </a:p>
          <a:p>
            <a:pPr lvl="0"/>
            <a:r>
              <a:rPr lang="kk-KZ" sz="1200" dirty="0" smtClean="0">
                <a:ln>
                  <a:solidFill>
                    <a:schemeClr val="tx1">
                      <a:lumMod val="95000"/>
                      <a:lumOff val="5000"/>
                    </a:schemeClr>
                  </a:solidFill>
                </a:ln>
                <a:solidFill>
                  <a:schemeClr val="tx1">
                    <a:lumMod val="95000"/>
                    <a:lumOff val="5000"/>
                  </a:schemeClr>
                </a:solidFill>
                <a:latin typeface="Times New Roman" pitchFamily="18" charset="0"/>
                <a:cs typeface="Times New Roman" pitchFamily="18" charset="0"/>
              </a:rPr>
              <a:t>пісіру;</a:t>
            </a:r>
            <a:endParaRPr lang="ru-RU" sz="1200" dirty="0" smtClean="0">
              <a:ln>
                <a:solidFill>
                  <a:schemeClr val="tx1">
                    <a:lumMod val="95000"/>
                    <a:lumOff val="5000"/>
                  </a:schemeClr>
                </a:solidFill>
              </a:ln>
              <a:solidFill>
                <a:schemeClr val="tx1">
                  <a:lumMod val="95000"/>
                  <a:lumOff val="5000"/>
                </a:schemeClr>
              </a:solidFill>
              <a:latin typeface="Times New Roman" pitchFamily="18" charset="0"/>
              <a:cs typeface="Times New Roman" pitchFamily="18" charset="0"/>
            </a:endParaRPr>
          </a:p>
          <a:p>
            <a:pPr lvl="0"/>
            <a:r>
              <a:rPr lang="kk-KZ" sz="1200" dirty="0" smtClean="0">
                <a:ln>
                  <a:solidFill>
                    <a:schemeClr val="tx1">
                      <a:lumMod val="95000"/>
                      <a:lumOff val="5000"/>
                    </a:schemeClr>
                  </a:solidFill>
                </a:ln>
                <a:solidFill>
                  <a:schemeClr val="tx1">
                    <a:lumMod val="95000"/>
                    <a:lumOff val="5000"/>
                  </a:schemeClr>
                </a:solidFill>
                <a:latin typeface="Times New Roman" pitchFamily="18" charset="0"/>
                <a:cs typeface="Times New Roman" pitchFamily="18" charset="0"/>
              </a:rPr>
              <a:t>тираждау;</a:t>
            </a:r>
            <a:endParaRPr lang="ru-RU" sz="1200" dirty="0" smtClean="0">
              <a:ln>
                <a:solidFill>
                  <a:schemeClr val="tx1">
                    <a:lumMod val="95000"/>
                    <a:lumOff val="5000"/>
                  </a:schemeClr>
                </a:solidFill>
              </a:ln>
              <a:solidFill>
                <a:schemeClr val="tx1">
                  <a:lumMod val="95000"/>
                  <a:lumOff val="5000"/>
                </a:schemeClr>
              </a:solidFill>
              <a:latin typeface="Times New Roman" pitchFamily="18" charset="0"/>
              <a:cs typeface="Times New Roman" pitchFamily="18" charset="0"/>
            </a:endParaRPr>
          </a:p>
          <a:p>
            <a:pPr lvl="0"/>
            <a:r>
              <a:rPr lang="kk-KZ" sz="1200" dirty="0" smtClean="0">
                <a:ln>
                  <a:solidFill>
                    <a:schemeClr val="tx1">
                      <a:lumMod val="95000"/>
                      <a:lumOff val="5000"/>
                    </a:schemeClr>
                  </a:solidFill>
                </a:ln>
                <a:solidFill>
                  <a:schemeClr val="tx1">
                    <a:lumMod val="95000"/>
                    <a:lumOff val="5000"/>
                  </a:schemeClr>
                </a:solidFill>
                <a:latin typeface="Times New Roman" pitchFamily="18" charset="0"/>
                <a:cs typeface="Times New Roman" pitchFamily="18" charset="0"/>
              </a:rPr>
              <a:t>салқындату;</a:t>
            </a:r>
            <a:endParaRPr lang="ru-RU" sz="1200" dirty="0" smtClean="0">
              <a:ln>
                <a:solidFill>
                  <a:schemeClr val="tx1">
                    <a:lumMod val="95000"/>
                    <a:lumOff val="5000"/>
                  </a:schemeClr>
                </a:solidFill>
              </a:ln>
              <a:solidFill>
                <a:schemeClr val="tx1">
                  <a:lumMod val="95000"/>
                  <a:lumOff val="5000"/>
                </a:schemeClr>
              </a:solidFill>
              <a:latin typeface="Times New Roman" pitchFamily="18" charset="0"/>
              <a:cs typeface="Times New Roman" pitchFamily="18" charset="0"/>
            </a:endParaRPr>
          </a:p>
          <a:p>
            <a:pPr lvl="0"/>
            <a:r>
              <a:rPr lang="kk-KZ" sz="1200" dirty="0" smtClean="0">
                <a:ln>
                  <a:solidFill>
                    <a:schemeClr val="tx1">
                      <a:lumMod val="95000"/>
                      <a:lumOff val="5000"/>
                    </a:schemeClr>
                  </a:solidFill>
                </a:ln>
                <a:solidFill>
                  <a:schemeClr val="tx1">
                    <a:lumMod val="95000"/>
                    <a:lumOff val="5000"/>
                  </a:schemeClr>
                </a:solidFill>
                <a:latin typeface="Times New Roman" pitchFamily="18" charset="0"/>
                <a:cs typeface="Times New Roman" pitchFamily="18" charset="0"/>
              </a:rPr>
              <a:t>қаптау.</a:t>
            </a:r>
            <a:endParaRPr lang="ru-RU" sz="1200" dirty="0" smtClean="0">
              <a:ln>
                <a:solidFill>
                  <a:schemeClr val="tx1">
                    <a:lumMod val="95000"/>
                    <a:lumOff val="5000"/>
                  </a:schemeClr>
                </a:solidFill>
              </a:ln>
              <a:solidFill>
                <a:schemeClr val="tx1">
                  <a:lumMod val="95000"/>
                  <a:lumOff val="5000"/>
                </a:schemeClr>
              </a:solidFill>
              <a:latin typeface="Times New Roman" pitchFamily="18" charset="0"/>
              <a:cs typeface="Times New Roman" pitchFamily="18" charset="0"/>
            </a:endParaRPr>
          </a:p>
          <a:p>
            <a:r>
              <a:rPr lang="kk-KZ" sz="1200" dirty="0" smtClean="0">
                <a:ln>
                  <a:solidFill>
                    <a:schemeClr val="tx1">
                      <a:lumMod val="95000"/>
                      <a:lumOff val="5000"/>
                    </a:schemeClr>
                  </a:solidFill>
                </a:ln>
                <a:solidFill>
                  <a:schemeClr val="tx1">
                    <a:lumMod val="95000"/>
                    <a:lumOff val="5000"/>
                  </a:schemeClr>
                </a:solidFill>
                <a:latin typeface="Times New Roman" pitchFamily="18" charset="0"/>
                <a:cs typeface="Times New Roman" pitchFamily="18" charset="0"/>
              </a:rPr>
              <a:t>Линияда сироп және қамыр дайындау үшін рецептуралы-араластыру</a:t>
            </a:r>
            <a:endParaRPr lang="ru-RU" sz="1200" dirty="0" smtClean="0">
              <a:ln>
                <a:solidFill>
                  <a:schemeClr val="tx1">
                    <a:lumMod val="95000"/>
                    <a:lumOff val="5000"/>
                  </a:schemeClr>
                </a:solidFill>
              </a:ln>
              <a:solidFill>
                <a:schemeClr val="tx1">
                  <a:lumMod val="95000"/>
                  <a:lumOff val="5000"/>
                </a:schemeClr>
              </a:solidFill>
              <a:latin typeface="Times New Roman" pitchFamily="18" charset="0"/>
              <a:cs typeface="Times New Roman" pitchFamily="18" charset="0"/>
            </a:endParaRPr>
          </a:p>
          <a:p>
            <a:r>
              <a:rPr lang="kk-KZ" sz="1200" dirty="0" smtClean="0">
                <a:ln>
                  <a:solidFill>
                    <a:schemeClr val="tx1">
                      <a:lumMod val="95000"/>
                      <a:lumOff val="5000"/>
                    </a:schemeClr>
                  </a:solidFill>
                </a:ln>
                <a:solidFill>
                  <a:schemeClr val="tx1">
                    <a:lumMod val="95000"/>
                    <a:lumOff val="5000"/>
                  </a:schemeClr>
                </a:solidFill>
                <a:latin typeface="Times New Roman" pitchFamily="18" charset="0"/>
                <a:cs typeface="Times New Roman" pitchFamily="18" charset="0"/>
              </a:rPr>
              <a:t>комплексі, пішіндеу машинасы, пеш, тиражды барабан, салқындатқыш, қаптау автоматы бар.</a:t>
            </a:r>
            <a:endParaRPr lang="ru-RU" sz="1200" dirty="0" smtClean="0">
              <a:ln>
                <a:solidFill>
                  <a:schemeClr val="tx1">
                    <a:lumMod val="95000"/>
                    <a:lumOff val="5000"/>
                  </a:schemeClr>
                </a:solidFill>
              </a:ln>
              <a:solidFill>
                <a:schemeClr val="tx1">
                  <a:lumMod val="95000"/>
                  <a:lumOff val="5000"/>
                </a:schemeClr>
              </a:solidFill>
              <a:latin typeface="Times New Roman" pitchFamily="18" charset="0"/>
              <a:cs typeface="Times New Roman" pitchFamily="18" charset="0"/>
            </a:endParaRPr>
          </a:p>
          <a:p>
            <a:r>
              <a:rPr lang="kk-KZ" sz="1200" dirty="0" smtClean="0">
                <a:ln>
                  <a:solidFill>
                    <a:schemeClr val="tx1">
                      <a:lumMod val="95000"/>
                      <a:lumOff val="5000"/>
                    </a:schemeClr>
                  </a:solidFill>
                </a:ln>
                <a:solidFill>
                  <a:schemeClr val="tx1">
                    <a:lumMod val="95000"/>
                    <a:lumOff val="5000"/>
                  </a:schemeClr>
                </a:solidFill>
                <a:latin typeface="Times New Roman" pitchFamily="18" charset="0"/>
                <a:cs typeface="Times New Roman" pitchFamily="18" charset="0"/>
              </a:rPr>
              <a:t>     Салма қосылған пряник өндірісі келесі негізгі операциялардан құралған:</a:t>
            </a:r>
            <a:endParaRPr lang="ru-RU" sz="1200" dirty="0" smtClean="0">
              <a:ln>
                <a:solidFill>
                  <a:schemeClr val="tx1">
                    <a:lumMod val="95000"/>
                    <a:lumOff val="5000"/>
                  </a:schemeClr>
                </a:solidFill>
              </a:ln>
              <a:solidFill>
                <a:schemeClr val="tx1">
                  <a:lumMod val="95000"/>
                  <a:lumOff val="5000"/>
                </a:schemeClr>
              </a:solidFill>
              <a:latin typeface="Times New Roman" pitchFamily="18" charset="0"/>
              <a:cs typeface="Times New Roman" pitchFamily="18" charset="0"/>
            </a:endParaRPr>
          </a:p>
          <a:p>
            <a:pPr lvl="0"/>
            <a:r>
              <a:rPr lang="kk-KZ" sz="1200" dirty="0" smtClean="0">
                <a:ln>
                  <a:solidFill>
                    <a:schemeClr val="tx1">
                      <a:lumMod val="95000"/>
                      <a:lumOff val="5000"/>
                    </a:schemeClr>
                  </a:solidFill>
                </a:ln>
                <a:solidFill>
                  <a:schemeClr val="tx1">
                    <a:lumMod val="95000"/>
                    <a:lumOff val="5000"/>
                  </a:schemeClr>
                </a:solidFill>
                <a:latin typeface="Times New Roman" pitchFamily="18" charset="0"/>
                <a:cs typeface="Times New Roman" pitchFamily="18" charset="0"/>
              </a:rPr>
              <a:t>шикізатты дайындау;</a:t>
            </a:r>
            <a:endParaRPr lang="ru-RU" sz="1200" dirty="0" smtClean="0">
              <a:ln>
                <a:solidFill>
                  <a:schemeClr val="tx1">
                    <a:lumMod val="95000"/>
                    <a:lumOff val="5000"/>
                  </a:schemeClr>
                </a:solidFill>
              </a:ln>
              <a:solidFill>
                <a:schemeClr val="tx1">
                  <a:lumMod val="95000"/>
                  <a:lumOff val="5000"/>
                </a:schemeClr>
              </a:solidFill>
              <a:latin typeface="Times New Roman" pitchFamily="18" charset="0"/>
              <a:cs typeface="Times New Roman" pitchFamily="18" charset="0"/>
            </a:endParaRPr>
          </a:p>
          <a:p>
            <a:pPr lvl="0"/>
            <a:r>
              <a:rPr lang="kk-KZ" sz="1200" dirty="0" smtClean="0">
                <a:ln>
                  <a:solidFill>
                    <a:schemeClr val="tx1">
                      <a:lumMod val="95000"/>
                      <a:lumOff val="5000"/>
                    </a:schemeClr>
                  </a:solidFill>
                </a:ln>
                <a:solidFill>
                  <a:schemeClr val="tx1">
                    <a:lumMod val="95000"/>
                    <a:lumOff val="5000"/>
                  </a:schemeClr>
                </a:solidFill>
                <a:latin typeface="Times New Roman" pitchFamily="18" charset="0"/>
                <a:cs typeface="Times New Roman" pitchFamily="18" charset="0"/>
              </a:rPr>
              <a:t>қамыр илеу;</a:t>
            </a:r>
            <a:endParaRPr lang="ru-RU" sz="1200" dirty="0" smtClean="0">
              <a:ln>
                <a:solidFill>
                  <a:schemeClr val="tx1">
                    <a:lumMod val="95000"/>
                    <a:lumOff val="5000"/>
                  </a:schemeClr>
                </a:solidFill>
              </a:ln>
              <a:solidFill>
                <a:schemeClr val="tx1">
                  <a:lumMod val="95000"/>
                  <a:lumOff val="5000"/>
                </a:schemeClr>
              </a:solidFill>
              <a:latin typeface="Times New Roman" pitchFamily="18" charset="0"/>
              <a:cs typeface="Times New Roman" pitchFamily="18" charset="0"/>
            </a:endParaRPr>
          </a:p>
          <a:p>
            <a:pPr lvl="0"/>
            <a:r>
              <a:rPr lang="kk-KZ" sz="1200" dirty="0" smtClean="0">
                <a:ln>
                  <a:solidFill>
                    <a:schemeClr val="tx1">
                      <a:lumMod val="95000"/>
                      <a:lumOff val="5000"/>
                    </a:schemeClr>
                  </a:solidFill>
                </a:ln>
                <a:solidFill>
                  <a:schemeClr val="tx1">
                    <a:lumMod val="95000"/>
                    <a:lumOff val="5000"/>
                  </a:schemeClr>
                </a:solidFill>
                <a:latin typeface="Times New Roman" pitchFamily="18" charset="0"/>
                <a:cs typeface="Times New Roman" pitchFamily="18" charset="0"/>
              </a:rPr>
              <a:t>пішіндеу;</a:t>
            </a:r>
            <a:endParaRPr lang="ru-RU" sz="1200" dirty="0" smtClean="0">
              <a:ln>
                <a:solidFill>
                  <a:schemeClr val="tx1">
                    <a:lumMod val="95000"/>
                    <a:lumOff val="5000"/>
                  </a:schemeClr>
                </a:solidFill>
              </a:ln>
              <a:solidFill>
                <a:schemeClr val="tx1">
                  <a:lumMod val="95000"/>
                  <a:lumOff val="5000"/>
                </a:schemeClr>
              </a:solidFill>
              <a:latin typeface="Times New Roman" pitchFamily="18" charset="0"/>
              <a:cs typeface="Times New Roman" pitchFamily="18" charset="0"/>
            </a:endParaRPr>
          </a:p>
          <a:p>
            <a:pPr lvl="0"/>
            <a:r>
              <a:rPr lang="kk-KZ" sz="1200" dirty="0" smtClean="0">
                <a:ln>
                  <a:solidFill>
                    <a:schemeClr val="tx1">
                      <a:lumMod val="95000"/>
                      <a:lumOff val="5000"/>
                    </a:schemeClr>
                  </a:solidFill>
                </a:ln>
                <a:solidFill>
                  <a:schemeClr val="tx1">
                    <a:lumMod val="95000"/>
                    <a:lumOff val="5000"/>
                  </a:schemeClr>
                </a:solidFill>
                <a:latin typeface="Times New Roman" pitchFamily="18" charset="0"/>
                <a:cs typeface="Times New Roman" pitchFamily="18" charset="0"/>
              </a:rPr>
              <a:t>пісіру;</a:t>
            </a:r>
            <a:endParaRPr lang="ru-RU" sz="1200" dirty="0" smtClean="0">
              <a:ln>
                <a:solidFill>
                  <a:schemeClr val="tx1">
                    <a:lumMod val="95000"/>
                    <a:lumOff val="5000"/>
                  </a:schemeClr>
                </a:solidFill>
              </a:ln>
              <a:solidFill>
                <a:schemeClr val="tx1">
                  <a:lumMod val="95000"/>
                  <a:lumOff val="5000"/>
                </a:schemeClr>
              </a:solidFill>
              <a:latin typeface="Times New Roman" pitchFamily="18" charset="0"/>
              <a:cs typeface="Times New Roman" pitchFamily="18" charset="0"/>
            </a:endParaRPr>
          </a:p>
          <a:p>
            <a:pPr lvl="0"/>
            <a:r>
              <a:rPr lang="kk-KZ" sz="1200" dirty="0" smtClean="0">
                <a:ln>
                  <a:solidFill>
                    <a:schemeClr val="tx1">
                      <a:lumMod val="95000"/>
                      <a:lumOff val="5000"/>
                    </a:schemeClr>
                  </a:solidFill>
                </a:ln>
                <a:solidFill>
                  <a:schemeClr val="tx1">
                    <a:lumMod val="95000"/>
                    <a:lumOff val="5000"/>
                  </a:schemeClr>
                </a:solidFill>
                <a:latin typeface="Times New Roman" pitchFamily="18" charset="0"/>
                <a:cs typeface="Times New Roman" pitchFamily="18" charset="0"/>
              </a:rPr>
              <a:t>әшекейлеу;</a:t>
            </a:r>
            <a:endParaRPr lang="ru-RU" sz="1200" dirty="0" smtClean="0">
              <a:ln>
                <a:solidFill>
                  <a:schemeClr val="tx1">
                    <a:lumMod val="95000"/>
                    <a:lumOff val="5000"/>
                  </a:schemeClr>
                </a:solidFill>
              </a:ln>
              <a:solidFill>
                <a:schemeClr val="tx1">
                  <a:lumMod val="95000"/>
                  <a:lumOff val="5000"/>
                </a:schemeClr>
              </a:solidFill>
              <a:latin typeface="Times New Roman" pitchFamily="18" charset="0"/>
              <a:cs typeface="Times New Roman" pitchFamily="18" charset="0"/>
            </a:endParaRPr>
          </a:p>
          <a:p>
            <a:pPr lvl="0"/>
            <a:r>
              <a:rPr lang="kk-KZ" sz="1200" dirty="0" smtClean="0">
                <a:ln>
                  <a:solidFill>
                    <a:schemeClr val="tx1">
                      <a:lumMod val="95000"/>
                      <a:lumOff val="5000"/>
                    </a:schemeClr>
                  </a:solidFill>
                </a:ln>
                <a:solidFill>
                  <a:schemeClr val="tx1">
                    <a:lumMod val="95000"/>
                    <a:lumOff val="5000"/>
                  </a:schemeClr>
                </a:solidFill>
                <a:latin typeface="Times New Roman" pitchFamily="18" charset="0"/>
                <a:cs typeface="Times New Roman" pitchFamily="18" charset="0"/>
              </a:rPr>
              <a:t>кептіру;</a:t>
            </a:r>
            <a:endParaRPr lang="ru-RU" sz="1200" dirty="0" smtClean="0">
              <a:ln>
                <a:solidFill>
                  <a:schemeClr val="tx1">
                    <a:lumMod val="95000"/>
                    <a:lumOff val="5000"/>
                  </a:schemeClr>
                </a:solidFill>
              </a:ln>
              <a:solidFill>
                <a:schemeClr val="tx1">
                  <a:lumMod val="95000"/>
                  <a:lumOff val="5000"/>
                </a:schemeClr>
              </a:solidFill>
              <a:latin typeface="Times New Roman" pitchFamily="18" charset="0"/>
              <a:cs typeface="Times New Roman" pitchFamily="18" charset="0"/>
            </a:endParaRPr>
          </a:p>
          <a:p>
            <a:pPr lvl="0"/>
            <a:r>
              <a:rPr lang="kk-KZ" sz="1200" dirty="0" smtClean="0">
                <a:ln>
                  <a:solidFill>
                    <a:schemeClr val="tx1">
                      <a:lumMod val="95000"/>
                      <a:lumOff val="5000"/>
                    </a:schemeClr>
                  </a:solidFill>
                </a:ln>
                <a:solidFill>
                  <a:schemeClr val="tx1">
                    <a:lumMod val="95000"/>
                    <a:lumOff val="5000"/>
                  </a:schemeClr>
                </a:solidFill>
                <a:latin typeface="Times New Roman" pitchFamily="18" charset="0"/>
                <a:cs typeface="Times New Roman" pitchFamily="18" charset="0"/>
              </a:rPr>
              <a:t>қаптау.</a:t>
            </a:r>
            <a:endParaRPr lang="ru-RU" sz="1200" dirty="0" smtClean="0">
              <a:ln>
                <a:solidFill>
                  <a:schemeClr val="tx1">
                    <a:lumMod val="95000"/>
                    <a:lumOff val="5000"/>
                  </a:schemeClr>
                </a:solidFill>
              </a:ln>
              <a:solidFill>
                <a:schemeClr val="tx1">
                  <a:lumMod val="95000"/>
                  <a:lumOff val="5000"/>
                </a:schemeClr>
              </a:solidFill>
              <a:latin typeface="Times New Roman" pitchFamily="18" charset="0"/>
              <a:cs typeface="Times New Roman" pitchFamily="18" charset="0"/>
            </a:endParaRPr>
          </a:p>
          <a:p>
            <a:r>
              <a:rPr lang="kk-KZ" sz="1200" dirty="0" smtClean="0">
                <a:ln>
                  <a:solidFill>
                    <a:schemeClr val="tx1">
                      <a:lumMod val="95000"/>
                      <a:lumOff val="5000"/>
                    </a:schemeClr>
                  </a:solidFill>
                </a:ln>
                <a:solidFill>
                  <a:schemeClr val="tx1">
                    <a:lumMod val="95000"/>
                    <a:lumOff val="5000"/>
                  </a:schemeClr>
                </a:solidFill>
                <a:latin typeface="Times New Roman" pitchFamily="18" charset="0"/>
                <a:cs typeface="Times New Roman" pitchFamily="18" charset="0"/>
              </a:rPr>
              <a:t>    Автомукомерден 2 қамыр илегішке 3 еленген ұн порциясы және сұйық компонент: қантты сироп, патока, маргарин, сұйық май, аммоний карбонаты және эссенция белгілі мөлшерде, эмульсатрда араласқан соң салынып, қамыр иленеді. Қамыр илегеннен кейін машинадан конвейер 4 және конвейер 5 арқылы пішіндеу машинасына 6 беріледі. Салма қосылған қамыр дайындамаларын машинадан конвейер арқылы пешке 7 беріледі. Піскен пряндік өнім конвейер 8 салқындатылып, содан соң үздіксіз жұмыс істейтін тиражды барабанда глазирленеді. Содан соң конвейер 10 пряндік өнімді кассеталарға орналастырып, конвейер камерасында 11 кептіріліп, 12 вагонетка өнімді қаптауға жібереді.</a:t>
            </a:r>
            <a:endParaRPr lang="ru-RU" sz="1200" dirty="0" smtClean="0">
              <a:ln>
                <a:solidFill>
                  <a:schemeClr val="tx1">
                    <a:lumMod val="95000"/>
                    <a:lumOff val="5000"/>
                  </a:schemeClr>
                </a:solidFill>
              </a:ln>
              <a:solidFill>
                <a:schemeClr val="tx1">
                  <a:lumMod val="95000"/>
                  <a:lumOff val="5000"/>
                </a:schemeClr>
              </a:solidFill>
              <a:latin typeface="Times New Roman" pitchFamily="18" charset="0"/>
              <a:cs typeface="Times New Roman" pitchFamily="18" charset="0"/>
            </a:endParaRPr>
          </a:p>
          <a:p>
            <a:r>
              <a:rPr lang="kk-KZ" sz="1200" dirty="0" smtClean="0">
                <a:ln>
                  <a:solidFill>
                    <a:schemeClr val="tx1">
                      <a:lumMod val="95000"/>
                      <a:lumOff val="5000"/>
                    </a:schemeClr>
                  </a:solidFill>
                </a:ln>
                <a:solidFill>
                  <a:schemeClr val="tx1">
                    <a:lumMod val="95000"/>
                    <a:lumOff val="5000"/>
                  </a:schemeClr>
                </a:solidFill>
                <a:latin typeface="Times New Roman" pitchFamily="18" charset="0"/>
                <a:cs typeface="Times New Roman" pitchFamily="18" charset="0"/>
              </a:rPr>
              <a:t>Линия өнімділігі 3-5 тонна бір сменада.</a:t>
            </a:r>
            <a:endParaRPr lang="ru-RU" sz="1200" dirty="0">
              <a:ln>
                <a:solidFill>
                  <a:schemeClr val="tx1">
                    <a:lumMod val="95000"/>
                    <a:lumOff val="5000"/>
                  </a:schemeClr>
                </a:solidFill>
              </a:ln>
              <a:solidFill>
                <a:schemeClr val="tx1">
                  <a:lumMod val="95000"/>
                  <a:lumOff val="5000"/>
                </a:schemeClr>
              </a:solidFill>
              <a:latin typeface="Times New Roman" pitchFamily="18" charset="0"/>
              <a:cs typeface="Times New Roman" pitchFamily="18" charset="0"/>
            </a:endParaRPr>
          </a:p>
        </p:txBody>
      </p:sp>
      <p:pic>
        <p:nvPicPr>
          <p:cNvPr id="4" name="Рисунок 3"/>
          <p:cNvPicPr/>
          <p:nvPr/>
        </p:nvPicPr>
        <p:blipFill>
          <a:blip r:embed="rId2" cstate="print"/>
          <a:srcRect/>
          <a:stretch>
            <a:fillRect/>
          </a:stretch>
        </p:blipFill>
        <p:spPr bwMode="auto">
          <a:xfrm>
            <a:off x="0" y="0"/>
            <a:ext cx="2000232" cy="1142984"/>
          </a:xfrm>
          <a:prstGeom prst="roundRect">
            <a:avLst>
              <a:gd name="adj" fmla="val 4167"/>
            </a:avLst>
          </a:prstGeom>
          <a:solidFill>
            <a:srgbClr val="FFFFFF"/>
          </a:solidFill>
          <a:ln w="76200" cap="sq">
            <a:noFill/>
            <a:miter lim="800000"/>
          </a:ln>
          <a:effectLst>
            <a:outerShdw blurRad="225425" dist="50800" dir="5220000" algn="ctr">
              <a:srgbClr val="000000">
                <a:alpha val="33000"/>
              </a:srgbClr>
            </a:outerShdw>
            <a:reflection blurRad="6350" stA="50000" endA="300" endPos="55000" dir="5400000" sy="-100000" algn="bl" rotWithShape="0"/>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pic>
      <p:pic>
        <p:nvPicPr>
          <p:cNvPr id="5" name="Рисунок 4"/>
          <p:cNvPicPr/>
          <p:nvPr/>
        </p:nvPicPr>
        <p:blipFill>
          <a:blip r:embed="rId3" cstate="print"/>
          <a:srcRect/>
          <a:stretch>
            <a:fillRect/>
          </a:stretch>
        </p:blipFill>
        <p:spPr bwMode="auto">
          <a:xfrm>
            <a:off x="2000232" y="0"/>
            <a:ext cx="1785950" cy="1142984"/>
          </a:xfrm>
          <a:prstGeom prst="roundRect">
            <a:avLst>
              <a:gd name="adj" fmla="val 4167"/>
            </a:avLst>
          </a:prstGeom>
          <a:solidFill>
            <a:srgbClr val="FFFFFF"/>
          </a:solidFill>
          <a:ln w="76200" cap="sq">
            <a:noFill/>
            <a:miter lim="800000"/>
          </a:ln>
          <a:effectLst>
            <a:outerShdw blurRad="225425" dist="50800" dir="5220000" algn="ctr">
              <a:srgbClr val="000000">
                <a:alpha val="33000"/>
              </a:srgbClr>
            </a:outerShdw>
            <a:reflection blurRad="6350" stA="50000" endA="300" endPos="55000" dir="5400000" sy="-100000" algn="bl" rotWithShape="0"/>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pic>
      <p:pic>
        <p:nvPicPr>
          <p:cNvPr id="6" name="Рисунок 5"/>
          <p:cNvPicPr/>
          <p:nvPr/>
        </p:nvPicPr>
        <p:blipFill>
          <a:blip r:embed="rId4" cstate="print"/>
          <a:srcRect/>
          <a:stretch>
            <a:fillRect/>
          </a:stretch>
        </p:blipFill>
        <p:spPr bwMode="auto">
          <a:xfrm>
            <a:off x="3786182" y="0"/>
            <a:ext cx="1928826" cy="1142983"/>
          </a:xfrm>
          <a:prstGeom prst="roundRect">
            <a:avLst>
              <a:gd name="adj" fmla="val 4167"/>
            </a:avLst>
          </a:prstGeom>
          <a:solidFill>
            <a:srgbClr val="FFFFFF"/>
          </a:solidFill>
          <a:ln w="76200" cap="sq">
            <a:noFill/>
            <a:miter lim="800000"/>
          </a:ln>
          <a:effectLst>
            <a:outerShdw blurRad="225425" dist="50800" dir="5220000" algn="ctr">
              <a:srgbClr val="000000">
                <a:alpha val="33000"/>
              </a:srgbClr>
            </a:outerShdw>
            <a:reflection blurRad="6350" stA="50000" endA="300" endPos="55000" dir="5400000" sy="-100000" algn="bl" rotWithShape="0"/>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pic>
      <p:pic>
        <p:nvPicPr>
          <p:cNvPr id="7" name="Рисунок 6"/>
          <p:cNvPicPr/>
          <p:nvPr/>
        </p:nvPicPr>
        <p:blipFill>
          <a:blip r:embed="rId5" cstate="print"/>
          <a:srcRect/>
          <a:stretch>
            <a:fillRect/>
          </a:stretch>
        </p:blipFill>
        <p:spPr bwMode="auto">
          <a:xfrm>
            <a:off x="5715008" y="0"/>
            <a:ext cx="1643074" cy="1142984"/>
          </a:xfrm>
          <a:prstGeom prst="roundRect">
            <a:avLst>
              <a:gd name="adj" fmla="val 4167"/>
            </a:avLst>
          </a:prstGeom>
          <a:solidFill>
            <a:srgbClr val="FFFFFF"/>
          </a:solidFill>
          <a:ln w="76200" cap="sq">
            <a:noFill/>
            <a:miter lim="800000"/>
          </a:ln>
          <a:effectLst>
            <a:outerShdw blurRad="225425" dist="50800" dir="5220000" algn="ctr">
              <a:srgbClr val="000000">
                <a:alpha val="33000"/>
              </a:srgbClr>
            </a:outerShdw>
            <a:reflection blurRad="6350" stA="50000" endA="300" endPos="55000" dir="5400000" sy="-100000" algn="bl" rotWithShape="0"/>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pic>
      <p:pic>
        <p:nvPicPr>
          <p:cNvPr id="8" name="Рисунок 7"/>
          <p:cNvPicPr/>
          <p:nvPr/>
        </p:nvPicPr>
        <p:blipFill>
          <a:blip r:embed="rId6" cstate="print"/>
          <a:srcRect/>
          <a:stretch>
            <a:fillRect/>
          </a:stretch>
        </p:blipFill>
        <p:spPr bwMode="auto">
          <a:xfrm>
            <a:off x="7358082" y="0"/>
            <a:ext cx="1785918" cy="1142984"/>
          </a:xfrm>
          <a:prstGeom prst="roundRect">
            <a:avLst>
              <a:gd name="adj" fmla="val 4167"/>
            </a:avLst>
          </a:prstGeom>
          <a:solidFill>
            <a:srgbClr val="FFFFFF"/>
          </a:solidFill>
          <a:ln w="76200" cap="sq">
            <a:noFill/>
            <a:miter lim="800000"/>
          </a:ln>
          <a:effectLst>
            <a:outerShdw blurRad="225425" dist="50800" dir="5220000" algn="ctr">
              <a:srgbClr val="000000">
                <a:alpha val="33000"/>
              </a:srgbClr>
            </a:outerShdw>
            <a:reflection blurRad="6350" stA="50000" endA="300" endPos="55000" dir="5400000" sy="-100000" algn="bl" rotWithShape="0"/>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70" decel="100000"/>
                                        <p:tgtEl>
                                          <p:spTgt spid="4"/>
                                        </p:tgtEl>
                                      </p:cBhvr>
                                    </p:animEffect>
                                    <p:animScale>
                                      <p:cBhvr>
                                        <p:cTn id="8" dur="770" decel="100000"/>
                                        <p:tgtEl>
                                          <p:spTgt spid="4"/>
                                        </p:tgtEl>
                                      </p:cBhvr>
                                      <p:from x="10000" y="10000"/>
                                      <p:to x="200000" y="450000"/>
                                    </p:animScale>
                                    <p:animScale>
                                      <p:cBhvr>
                                        <p:cTn id="9" dur="1230" accel="100000" fill="hold">
                                          <p:stCondLst>
                                            <p:cond delay="770"/>
                                          </p:stCondLst>
                                        </p:cTn>
                                        <p:tgtEl>
                                          <p:spTgt spid="4"/>
                                        </p:tgtEl>
                                      </p:cBhvr>
                                      <p:from x="200000" y="450000"/>
                                      <p:to x="100000" y="100000"/>
                                    </p:animScale>
                                    <p:set>
                                      <p:cBhvr>
                                        <p:cTn id="10" dur="770" fill="hold"/>
                                        <p:tgtEl>
                                          <p:spTgt spid="4"/>
                                        </p:tgtEl>
                                        <p:attrNameLst>
                                          <p:attrName>ppt_x</p:attrName>
                                        </p:attrNameLst>
                                      </p:cBhvr>
                                      <p:to>
                                        <p:strVal val="(0.5)"/>
                                      </p:to>
                                    </p:set>
                                    <p:anim from="(0.5)" to="(#ppt_x)" calcmode="lin" valueType="num">
                                      <p:cBhvr>
                                        <p:cTn id="11" dur="1230" accel="100000" fill="hold">
                                          <p:stCondLst>
                                            <p:cond delay="770"/>
                                          </p:stCondLst>
                                        </p:cTn>
                                        <p:tgtEl>
                                          <p:spTgt spid="4"/>
                                        </p:tgtEl>
                                        <p:attrNameLst>
                                          <p:attrName>ppt_x</p:attrName>
                                        </p:attrNameLst>
                                      </p:cBhvr>
                                    </p:anim>
                                    <p:set>
                                      <p:cBhvr>
                                        <p:cTn id="12" dur="770" fill="hold"/>
                                        <p:tgtEl>
                                          <p:spTgt spid="4"/>
                                        </p:tgtEl>
                                        <p:attrNameLst>
                                          <p:attrName>ppt_y</p:attrName>
                                        </p:attrNameLst>
                                      </p:cBhvr>
                                      <p:to>
                                        <p:strVal val="(#ppt_y+0.4)"/>
                                      </p:to>
                                    </p:set>
                                    <p:anim from="(#ppt_y+0.4)" to="(#ppt_y)" calcmode="lin" valueType="num">
                                      <p:cBhvr>
                                        <p:cTn id="13" dur="1230" accel="100000" fill="hold">
                                          <p:stCondLst>
                                            <p:cond delay="770"/>
                                          </p:stCondLst>
                                        </p:cTn>
                                        <p:tgtEl>
                                          <p:spTgt spid="4"/>
                                        </p:tgtEl>
                                        <p:attrNameLst>
                                          <p:attrName>ppt_y</p:attrName>
                                        </p:attrNameLst>
                                      </p:cBhvr>
                                    </p:anim>
                                  </p:childTnLst>
                                </p:cTn>
                              </p:par>
                              <p:par>
                                <p:cTn id="14" presetID="51" presetClass="entr" presetSubtype="0"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770" decel="100000"/>
                                        <p:tgtEl>
                                          <p:spTgt spid="5"/>
                                        </p:tgtEl>
                                      </p:cBhvr>
                                    </p:animEffect>
                                    <p:animScale>
                                      <p:cBhvr>
                                        <p:cTn id="17" dur="770" decel="100000"/>
                                        <p:tgtEl>
                                          <p:spTgt spid="5"/>
                                        </p:tgtEl>
                                      </p:cBhvr>
                                      <p:from x="10000" y="10000"/>
                                      <p:to x="200000" y="450000"/>
                                    </p:animScale>
                                    <p:animScale>
                                      <p:cBhvr>
                                        <p:cTn id="18" dur="1230" accel="100000" fill="hold">
                                          <p:stCondLst>
                                            <p:cond delay="770"/>
                                          </p:stCondLst>
                                        </p:cTn>
                                        <p:tgtEl>
                                          <p:spTgt spid="5"/>
                                        </p:tgtEl>
                                      </p:cBhvr>
                                      <p:from x="200000" y="450000"/>
                                      <p:to x="100000" y="100000"/>
                                    </p:animScale>
                                    <p:set>
                                      <p:cBhvr>
                                        <p:cTn id="19" dur="770" fill="hold"/>
                                        <p:tgtEl>
                                          <p:spTgt spid="5"/>
                                        </p:tgtEl>
                                        <p:attrNameLst>
                                          <p:attrName>ppt_x</p:attrName>
                                        </p:attrNameLst>
                                      </p:cBhvr>
                                      <p:to>
                                        <p:strVal val="(0.5)"/>
                                      </p:to>
                                    </p:set>
                                    <p:anim from="(0.5)" to="(#ppt_x)" calcmode="lin" valueType="num">
                                      <p:cBhvr>
                                        <p:cTn id="20" dur="1230" accel="100000" fill="hold">
                                          <p:stCondLst>
                                            <p:cond delay="770"/>
                                          </p:stCondLst>
                                        </p:cTn>
                                        <p:tgtEl>
                                          <p:spTgt spid="5"/>
                                        </p:tgtEl>
                                        <p:attrNameLst>
                                          <p:attrName>ppt_x</p:attrName>
                                        </p:attrNameLst>
                                      </p:cBhvr>
                                    </p:anim>
                                    <p:set>
                                      <p:cBhvr>
                                        <p:cTn id="21" dur="770" fill="hold"/>
                                        <p:tgtEl>
                                          <p:spTgt spid="5"/>
                                        </p:tgtEl>
                                        <p:attrNameLst>
                                          <p:attrName>ppt_y</p:attrName>
                                        </p:attrNameLst>
                                      </p:cBhvr>
                                      <p:to>
                                        <p:strVal val="(#ppt_y+0.4)"/>
                                      </p:to>
                                    </p:set>
                                    <p:anim from="(#ppt_y+0.4)" to="(#ppt_y)" calcmode="lin" valueType="num">
                                      <p:cBhvr>
                                        <p:cTn id="22" dur="1230" accel="100000" fill="hold">
                                          <p:stCondLst>
                                            <p:cond delay="770"/>
                                          </p:stCondLst>
                                        </p:cTn>
                                        <p:tgtEl>
                                          <p:spTgt spid="5"/>
                                        </p:tgtEl>
                                        <p:attrNameLst>
                                          <p:attrName>ppt_y</p:attrName>
                                        </p:attrNameLst>
                                      </p:cBhvr>
                                    </p:anim>
                                  </p:childTnLst>
                                </p:cTn>
                              </p:par>
                              <p:par>
                                <p:cTn id="23" presetID="51"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770" decel="100000"/>
                                        <p:tgtEl>
                                          <p:spTgt spid="6"/>
                                        </p:tgtEl>
                                      </p:cBhvr>
                                    </p:animEffect>
                                    <p:animScale>
                                      <p:cBhvr>
                                        <p:cTn id="26" dur="770" decel="100000"/>
                                        <p:tgtEl>
                                          <p:spTgt spid="6"/>
                                        </p:tgtEl>
                                      </p:cBhvr>
                                      <p:from x="10000" y="10000"/>
                                      <p:to x="200000" y="450000"/>
                                    </p:animScale>
                                    <p:animScale>
                                      <p:cBhvr>
                                        <p:cTn id="27" dur="1230" accel="100000" fill="hold">
                                          <p:stCondLst>
                                            <p:cond delay="770"/>
                                          </p:stCondLst>
                                        </p:cTn>
                                        <p:tgtEl>
                                          <p:spTgt spid="6"/>
                                        </p:tgtEl>
                                      </p:cBhvr>
                                      <p:from x="200000" y="450000"/>
                                      <p:to x="100000" y="100000"/>
                                    </p:animScale>
                                    <p:set>
                                      <p:cBhvr>
                                        <p:cTn id="28" dur="770" fill="hold"/>
                                        <p:tgtEl>
                                          <p:spTgt spid="6"/>
                                        </p:tgtEl>
                                        <p:attrNameLst>
                                          <p:attrName>ppt_x</p:attrName>
                                        </p:attrNameLst>
                                      </p:cBhvr>
                                      <p:to>
                                        <p:strVal val="(0.5)"/>
                                      </p:to>
                                    </p:set>
                                    <p:anim from="(0.5)" to="(#ppt_x)" calcmode="lin" valueType="num">
                                      <p:cBhvr>
                                        <p:cTn id="29" dur="1230" accel="100000" fill="hold">
                                          <p:stCondLst>
                                            <p:cond delay="770"/>
                                          </p:stCondLst>
                                        </p:cTn>
                                        <p:tgtEl>
                                          <p:spTgt spid="6"/>
                                        </p:tgtEl>
                                        <p:attrNameLst>
                                          <p:attrName>ppt_x</p:attrName>
                                        </p:attrNameLst>
                                      </p:cBhvr>
                                    </p:anim>
                                    <p:set>
                                      <p:cBhvr>
                                        <p:cTn id="30" dur="770" fill="hold"/>
                                        <p:tgtEl>
                                          <p:spTgt spid="6"/>
                                        </p:tgtEl>
                                        <p:attrNameLst>
                                          <p:attrName>ppt_y</p:attrName>
                                        </p:attrNameLst>
                                      </p:cBhvr>
                                      <p:to>
                                        <p:strVal val="(#ppt_y+0.4)"/>
                                      </p:to>
                                    </p:set>
                                    <p:anim from="(#ppt_y+0.4)" to="(#ppt_y)" calcmode="lin" valueType="num">
                                      <p:cBhvr>
                                        <p:cTn id="31" dur="1230" accel="100000" fill="hold">
                                          <p:stCondLst>
                                            <p:cond delay="770"/>
                                          </p:stCondLst>
                                        </p:cTn>
                                        <p:tgtEl>
                                          <p:spTgt spid="6"/>
                                        </p:tgtEl>
                                        <p:attrNameLst>
                                          <p:attrName>ppt_y</p:attrName>
                                        </p:attrNameLst>
                                      </p:cBhvr>
                                    </p:anim>
                                  </p:childTnLst>
                                </p:cTn>
                              </p:par>
                              <p:par>
                                <p:cTn id="32" presetID="51" presetClass="entr" presetSubtype="0" fill="hold"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770" decel="100000"/>
                                        <p:tgtEl>
                                          <p:spTgt spid="7"/>
                                        </p:tgtEl>
                                      </p:cBhvr>
                                    </p:animEffect>
                                    <p:animScale>
                                      <p:cBhvr>
                                        <p:cTn id="35" dur="770" decel="100000"/>
                                        <p:tgtEl>
                                          <p:spTgt spid="7"/>
                                        </p:tgtEl>
                                      </p:cBhvr>
                                      <p:from x="10000" y="10000"/>
                                      <p:to x="200000" y="450000"/>
                                    </p:animScale>
                                    <p:animScale>
                                      <p:cBhvr>
                                        <p:cTn id="36" dur="1230" accel="100000" fill="hold">
                                          <p:stCondLst>
                                            <p:cond delay="770"/>
                                          </p:stCondLst>
                                        </p:cTn>
                                        <p:tgtEl>
                                          <p:spTgt spid="7"/>
                                        </p:tgtEl>
                                      </p:cBhvr>
                                      <p:from x="200000" y="450000"/>
                                      <p:to x="100000" y="100000"/>
                                    </p:animScale>
                                    <p:set>
                                      <p:cBhvr>
                                        <p:cTn id="37" dur="770" fill="hold"/>
                                        <p:tgtEl>
                                          <p:spTgt spid="7"/>
                                        </p:tgtEl>
                                        <p:attrNameLst>
                                          <p:attrName>ppt_x</p:attrName>
                                        </p:attrNameLst>
                                      </p:cBhvr>
                                      <p:to>
                                        <p:strVal val="(0.5)"/>
                                      </p:to>
                                    </p:set>
                                    <p:anim from="(0.5)" to="(#ppt_x)" calcmode="lin" valueType="num">
                                      <p:cBhvr>
                                        <p:cTn id="38" dur="1230" accel="100000" fill="hold">
                                          <p:stCondLst>
                                            <p:cond delay="770"/>
                                          </p:stCondLst>
                                        </p:cTn>
                                        <p:tgtEl>
                                          <p:spTgt spid="7"/>
                                        </p:tgtEl>
                                        <p:attrNameLst>
                                          <p:attrName>ppt_x</p:attrName>
                                        </p:attrNameLst>
                                      </p:cBhvr>
                                    </p:anim>
                                    <p:set>
                                      <p:cBhvr>
                                        <p:cTn id="39" dur="770" fill="hold"/>
                                        <p:tgtEl>
                                          <p:spTgt spid="7"/>
                                        </p:tgtEl>
                                        <p:attrNameLst>
                                          <p:attrName>ppt_y</p:attrName>
                                        </p:attrNameLst>
                                      </p:cBhvr>
                                      <p:to>
                                        <p:strVal val="(#ppt_y+0.4)"/>
                                      </p:to>
                                    </p:set>
                                    <p:anim from="(#ppt_y+0.4)" to="(#ppt_y)" calcmode="lin" valueType="num">
                                      <p:cBhvr>
                                        <p:cTn id="40" dur="1230" accel="100000" fill="hold">
                                          <p:stCondLst>
                                            <p:cond delay="770"/>
                                          </p:stCondLst>
                                        </p:cTn>
                                        <p:tgtEl>
                                          <p:spTgt spid="7"/>
                                        </p:tgtEl>
                                        <p:attrNameLst>
                                          <p:attrName>ppt_y</p:attrName>
                                        </p:attrNameLst>
                                      </p:cBhvr>
                                    </p:anim>
                                  </p:childTnLst>
                                </p:cTn>
                              </p:par>
                              <p:par>
                                <p:cTn id="41" presetID="51" presetClass="entr" presetSubtype="0" fill="hold" nodeType="with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770" decel="100000"/>
                                        <p:tgtEl>
                                          <p:spTgt spid="8"/>
                                        </p:tgtEl>
                                      </p:cBhvr>
                                    </p:animEffect>
                                    <p:animScale>
                                      <p:cBhvr>
                                        <p:cTn id="44" dur="770" decel="100000"/>
                                        <p:tgtEl>
                                          <p:spTgt spid="8"/>
                                        </p:tgtEl>
                                      </p:cBhvr>
                                      <p:from x="10000" y="10000"/>
                                      <p:to x="200000" y="450000"/>
                                    </p:animScale>
                                    <p:animScale>
                                      <p:cBhvr>
                                        <p:cTn id="45" dur="1230" accel="100000" fill="hold">
                                          <p:stCondLst>
                                            <p:cond delay="770"/>
                                          </p:stCondLst>
                                        </p:cTn>
                                        <p:tgtEl>
                                          <p:spTgt spid="8"/>
                                        </p:tgtEl>
                                      </p:cBhvr>
                                      <p:from x="200000" y="450000"/>
                                      <p:to x="100000" y="100000"/>
                                    </p:animScale>
                                    <p:set>
                                      <p:cBhvr>
                                        <p:cTn id="46" dur="770" fill="hold"/>
                                        <p:tgtEl>
                                          <p:spTgt spid="8"/>
                                        </p:tgtEl>
                                        <p:attrNameLst>
                                          <p:attrName>ppt_x</p:attrName>
                                        </p:attrNameLst>
                                      </p:cBhvr>
                                      <p:to>
                                        <p:strVal val="(0.5)"/>
                                      </p:to>
                                    </p:set>
                                    <p:anim from="(0.5)" to="(#ppt_x)" calcmode="lin" valueType="num">
                                      <p:cBhvr>
                                        <p:cTn id="47" dur="1230" accel="100000" fill="hold">
                                          <p:stCondLst>
                                            <p:cond delay="770"/>
                                          </p:stCondLst>
                                        </p:cTn>
                                        <p:tgtEl>
                                          <p:spTgt spid="8"/>
                                        </p:tgtEl>
                                        <p:attrNameLst>
                                          <p:attrName>ppt_x</p:attrName>
                                        </p:attrNameLst>
                                      </p:cBhvr>
                                    </p:anim>
                                    <p:set>
                                      <p:cBhvr>
                                        <p:cTn id="48" dur="770" fill="hold"/>
                                        <p:tgtEl>
                                          <p:spTgt spid="8"/>
                                        </p:tgtEl>
                                        <p:attrNameLst>
                                          <p:attrName>ppt_y</p:attrName>
                                        </p:attrNameLst>
                                      </p:cBhvr>
                                      <p:to>
                                        <p:strVal val="(#ppt_y+0.4)"/>
                                      </p:to>
                                    </p:set>
                                    <p:anim from="(#ppt_y+0.4)" to="(#ppt_y)" calcmode="lin" valueType="num">
                                      <p:cBhvr>
                                        <p:cTn id="49" dur="1230" accel="100000" fill="hold">
                                          <p:stCondLst>
                                            <p:cond delay="770"/>
                                          </p:stCondLst>
                                        </p:cTn>
                                        <p:tgtEl>
                                          <p:spTgt spid="8"/>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НАЗГУЛЬ\Desktop\SAM_4341.JPG"/>
          <p:cNvPicPr>
            <a:picLocks noChangeAspect="1" noChangeArrowheads="1"/>
          </p:cNvPicPr>
          <p:nvPr/>
        </p:nvPicPr>
        <p:blipFill>
          <a:blip r:embed="rId2" cstate="print"/>
          <a:srcRect/>
          <a:stretch>
            <a:fillRect/>
          </a:stretch>
        </p:blipFill>
        <p:spPr bwMode="auto">
          <a:xfrm>
            <a:off x="0" y="0"/>
            <a:ext cx="9144000" cy="6858000"/>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ransition>
    <p:dissolv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1142985"/>
            <a:ext cx="8229600" cy="5715015"/>
          </a:xfrm>
        </p:spPr>
        <p:txBody>
          <a:bodyPr>
            <a:noAutofit/>
          </a:bodyPr>
          <a:lstStyle/>
          <a:p>
            <a:r>
              <a:rPr lang="kk-KZ" sz="1800" dirty="0" smtClean="0">
                <a:latin typeface="Times New Roman" pitchFamily="18" charset="0"/>
                <a:cs typeface="Times New Roman" pitchFamily="18" charset="0"/>
              </a:rPr>
              <a:t>Пряндік қамырға пішін беру. Пішіндеу кезінде, қамырға негізгі пішін беруден басқа, оның үстіне сурет немесе жазу түсіреді. Пряниктің негізгі массасы ФПЛ машинасында пішінделеді. Салма қосылған пряник қамырын пішіндеу үшін ЛД-165 арнайы автомат қолданады. </a:t>
            </a:r>
            <a:endParaRPr lang="ru-RU" sz="1800" dirty="0" smtClean="0">
              <a:latin typeface="Times New Roman" pitchFamily="18" charset="0"/>
              <a:cs typeface="Times New Roman" pitchFamily="18" charset="0"/>
            </a:endParaRPr>
          </a:p>
          <a:p>
            <a:r>
              <a:rPr lang="kk-KZ" sz="1800" dirty="0" smtClean="0">
                <a:latin typeface="Times New Roman" pitchFamily="18" charset="0"/>
                <a:cs typeface="Times New Roman" pitchFamily="18" charset="0"/>
              </a:rPr>
              <a:t>     Автомат келесі негізгі бөлшектерден құралған: электрқозғалтқыш 1 және редуктордан 2 құралған привод, жұдырықты вал 3, ол барлық механизмді жұмысқа келтіреді   , қамыр 7 және салма 8 мөлшерлегіші, қамыр кескіш механизм 7, дайындама фиксациясы 6, дайындамаларды реттеп салу 11, беттер үшін магазиннен және конвейерлерден 5,10,12.</a:t>
            </a:r>
            <a:endParaRPr lang="ru-RU" sz="1800" dirty="0" smtClean="0">
              <a:latin typeface="Times New Roman" pitchFamily="18" charset="0"/>
              <a:cs typeface="Times New Roman" pitchFamily="18" charset="0"/>
            </a:endParaRPr>
          </a:p>
          <a:p>
            <a:r>
              <a:rPr lang="kk-KZ" sz="1800" dirty="0" smtClean="0">
                <a:latin typeface="Times New Roman" pitchFamily="18" charset="0"/>
                <a:cs typeface="Times New Roman" pitchFamily="18" charset="0"/>
              </a:rPr>
              <a:t>1 позиция. Қамыр мөлшерлегішінен қамыр дайындамасы сығындалады.</a:t>
            </a:r>
            <a:endParaRPr lang="ru-RU" sz="1800" dirty="0" smtClean="0">
              <a:latin typeface="Times New Roman" pitchFamily="18" charset="0"/>
              <a:cs typeface="Times New Roman" pitchFamily="18" charset="0"/>
            </a:endParaRPr>
          </a:p>
          <a:p>
            <a:r>
              <a:rPr lang="kk-KZ" sz="1800" dirty="0" smtClean="0">
                <a:latin typeface="Times New Roman" pitchFamily="18" charset="0"/>
                <a:cs typeface="Times New Roman" pitchFamily="18" charset="0"/>
              </a:rPr>
              <a:t>2 позиция. Қамырдың жалпы массасынан қамыр дайындамасы үшін белгілі бір бөлшегі кесіледі. Дайындамалар орын ауысып кетпес үшін, фиксация механизмінің иелері астынан ұстап тұрады. Фиксатор ұшты инелерден тұрады (бір лепешкаға 2-ден).</a:t>
            </a:r>
            <a:endParaRPr lang="ru-RU" sz="1800" dirty="0" smtClean="0">
              <a:latin typeface="Times New Roman" pitchFamily="18" charset="0"/>
              <a:cs typeface="Times New Roman" pitchFamily="18" charset="0"/>
            </a:endParaRPr>
          </a:p>
          <a:p>
            <a:r>
              <a:rPr lang="kk-KZ" sz="1800" dirty="0" smtClean="0">
                <a:latin typeface="Times New Roman" pitchFamily="18" charset="0"/>
                <a:cs typeface="Times New Roman" pitchFamily="18" charset="0"/>
              </a:rPr>
              <a:t>3 позиция. Кесілген дайындама транспортерлық лентаға салынады, ал фиксация механизмі және струндық отсекатель бастапқы орнына қайтады.</a:t>
            </a:r>
            <a:endParaRPr lang="ru-RU" sz="1800" dirty="0" smtClean="0">
              <a:latin typeface="Times New Roman" pitchFamily="18" charset="0"/>
              <a:cs typeface="Times New Roman" pitchFamily="18" charset="0"/>
            </a:endParaRPr>
          </a:p>
          <a:p>
            <a:r>
              <a:rPr lang="kk-KZ" sz="1800" dirty="0" smtClean="0">
                <a:latin typeface="Times New Roman" pitchFamily="18" charset="0"/>
                <a:cs typeface="Times New Roman" pitchFamily="18" charset="0"/>
              </a:rPr>
              <a:t>4 позиция. Дайындама салма мөлшерлегішінің астына келіп түседі.</a:t>
            </a:r>
            <a:endParaRPr lang="ru-RU" sz="1800" dirty="0" smtClean="0">
              <a:latin typeface="Times New Roman" pitchFamily="18" charset="0"/>
              <a:cs typeface="Times New Roman" pitchFamily="18" charset="0"/>
            </a:endParaRPr>
          </a:p>
          <a:p>
            <a:r>
              <a:rPr lang="kk-KZ" sz="1800" dirty="0" smtClean="0">
                <a:latin typeface="Times New Roman" pitchFamily="18" charset="0"/>
                <a:cs typeface="Times New Roman" pitchFamily="18" charset="0"/>
              </a:rPr>
              <a:t>5 позиция. Салма мөлшерлегіштен 9 дайындамаға беріледі. </a:t>
            </a:r>
            <a:endParaRPr lang="ru-RU" sz="1800" dirty="0" smtClean="0">
              <a:latin typeface="Times New Roman" pitchFamily="18" charset="0"/>
              <a:cs typeface="Times New Roman" pitchFamily="18" charset="0"/>
            </a:endParaRPr>
          </a:p>
          <a:p>
            <a:r>
              <a:rPr lang="kk-KZ" sz="1800" dirty="0" smtClean="0">
                <a:latin typeface="Times New Roman" pitchFamily="18" charset="0"/>
                <a:cs typeface="Times New Roman" pitchFamily="18" charset="0"/>
              </a:rPr>
              <a:t>6 позиция. Екі валкалы реттеп салғыш арқылы трафаретті бетке пряник салынады.</a:t>
            </a:r>
            <a:endParaRPr lang="ru-RU" sz="1800" dirty="0">
              <a:latin typeface="Times New Roman" pitchFamily="18" charset="0"/>
              <a:cs typeface="Times New Roman" pitchFamily="18" charset="0"/>
            </a:endParaRPr>
          </a:p>
        </p:txBody>
      </p:sp>
      <p:pic>
        <p:nvPicPr>
          <p:cNvPr id="4" name="Рисунок 3"/>
          <p:cNvPicPr/>
          <p:nvPr/>
        </p:nvPicPr>
        <p:blipFill>
          <a:blip r:embed="rId2" cstate="print"/>
          <a:srcRect/>
          <a:stretch>
            <a:fillRect/>
          </a:stretch>
        </p:blipFill>
        <p:spPr bwMode="auto">
          <a:xfrm>
            <a:off x="0" y="0"/>
            <a:ext cx="1714480" cy="100010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Рисунок 4"/>
          <p:cNvPicPr/>
          <p:nvPr/>
        </p:nvPicPr>
        <p:blipFill>
          <a:blip r:embed="rId3" cstate="print"/>
          <a:srcRect/>
          <a:stretch>
            <a:fillRect/>
          </a:stretch>
        </p:blipFill>
        <p:spPr bwMode="auto">
          <a:xfrm>
            <a:off x="1714480" y="0"/>
            <a:ext cx="2214578" cy="100010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Рисунок 5"/>
          <p:cNvPicPr/>
          <p:nvPr/>
        </p:nvPicPr>
        <p:blipFill>
          <a:blip r:embed="rId4" cstate="print"/>
          <a:srcRect/>
          <a:stretch>
            <a:fillRect/>
          </a:stretch>
        </p:blipFill>
        <p:spPr bwMode="auto">
          <a:xfrm>
            <a:off x="3929058" y="0"/>
            <a:ext cx="1785950" cy="100010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Рисунок 6"/>
          <p:cNvPicPr/>
          <p:nvPr/>
        </p:nvPicPr>
        <p:blipFill>
          <a:blip r:embed="rId5" cstate="print"/>
          <a:srcRect/>
          <a:stretch>
            <a:fillRect/>
          </a:stretch>
        </p:blipFill>
        <p:spPr bwMode="auto">
          <a:xfrm>
            <a:off x="5786446" y="0"/>
            <a:ext cx="1714512" cy="100010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Рисунок 7"/>
          <p:cNvPicPr/>
          <p:nvPr/>
        </p:nvPicPr>
        <p:blipFill>
          <a:blip r:embed="rId6" cstate="print"/>
          <a:srcRect/>
          <a:stretch>
            <a:fillRect/>
          </a:stretch>
        </p:blipFill>
        <p:spPr bwMode="auto">
          <a:xfrm>
            <a:off x="7572364" y="0"/>
            <a:ext cx="1571636" cy="100010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from="(-#ppt_w/2)" to="(#ppt_x)" calcmode="lin" valueType="num">
                                      <p:cBhvr>
                                        <p:cTn id="7" dur="600" fill="hold">
                                          <p:stCondLst>
                                            <p:cond delay="0"/>
                                          </p:stCondLst>
                                        </p:cTn>
                                        <p:tgtEl>
                                          <p:spTgt spid="4"/>
                                        </p:tgtEl>
                                        <p:attrNameLst>
                                          <p:attrName>ppt_x</p:attrName>
                                        </p:attrNameLst>
                                      </p:cBhvr>
                                    </p:anim>
                                    <p:anim from="0" to="-1.0" calcmode="lin" valueType="num">
                                      <p:cBhvr>
                                        <p:cTn id="8" dur="200" decel="50000" autoRev="1" fill="hold">
                                          <p:stCondLst>
                                            <p:cond delay="600"/>
                                          </p:stCondLst>
                                        </p:cTn>
                                        <p:tgtEl>
                                          <p:spTgt spid="4"/>
                                        </p:tgtEl>
                                        <p:attrNameLst>
                                          <p:attrName>xshear</p:attrName>
                                        </p:attrNameLst>
                                      </p:cBhvr>
                                    </p:anim>
                                    <p:animScale>
                                      <p:cBhvr>
                                        <p:cTn id="9" dur="200" decel="100000" autoRev="1" fill="hold">
                                          <p:stCondLst>
                                            <p:cond delay="600"/>
                                          </p:stCondLst>
                                        </p:cTn>
                                        <p:tgtEl>
                                          <p:spTgt spid="4"/>
                                        </p:tgtEl>
                                      </p:cBhvr>
                                      <p:from x="100000" y="100000"/>
                                      <p:to x="80000" y="100000"/>
                                    </p:animScale>
                                    <p:anim by="(#ppt_h/3+#ppt_w*0.1)" calcmode="lin" valueType="num">
                                      <p:cBhvr additive="sum">
                                        <p:cTn id="10" dur="200" decel="100000" autoRev="1" fill="hold">
                                          <p:stCondLst>
                                            <p:cond delay="600"/>
                                          </p:stCondLst>
                                        </p:cTn>
                                        <p:tgtEl>
                                          <p:spTgt spid="4"/>
                                        </p:tgtEl>
                                        <p:attrNameLst>
                                          <p:attrName>ppt_x</p:attrName>
                                        </p:attrNameLst>
                                      </p:cBhvr>
                                    </p:anim>
                                  </p:childTnLst>
                                </p:cTn>
                              </p:par>
                              <p:par>
                                <p:cTn id="11" presetID="34"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 from="(-#ppt_w/2)" to="(#ppt_x)" calcmode="lin" valueType="num">
                                      <p:cBhvr>
                                        <p:cTn id="13" dur="600" fill="hold">
                                          <p:stCondLst>
                                            <p:cond delay="0"/>
                                          </p:stCondLst>
                                        </p:cTn>
                                        <p:tgtEl>
                                          <p:spTgt spid="5"/>
                                        </p:tgtEl>
                                        <p:attrNameLst>
                                          <p:attrName>ppt_x</p:attrName>
                                        </p:attrNameLst>
                                      </p:cBhvr>
                                    </p:anim>
                                    <p:anim from="0" to="-1.0" calcmode="lin" valueType="num">
                                      <p:cBhvr>
                                        <p:cTn id="14" dur="200" decel="50000" autoRev="1" fill="hold">
                                          <p:stCondLst>
                                            <p:cond delay="600"/>
                                          </p:stCondLst>
                                        </p:cTn>
                                        <p:tgtEl>
                                          <p:spTgt spid="5"/>
                                        </p:tgtEl>
                                        <p:attrNameLst>
                                          <p:attrName>xshear</p:attrName>
                                        </p:attrNameLst>
                                      </p:cBhvr>
                                    </p:anim>
                                    <p:animScale>
                                      <p:cBhvr>
                                        <p:cTn id="15" dur="200" decel="100000" autoRev="1" fill="hold">
                                          <p:stCondLst>
                                            <p:cond delay="600"/>
                                          </p:stCondLst>
                                        </p:cTn>
                                        <p:tgtEl>
                                          <p:spTgt spid="5"/>
                                        </p:tgtEl>
                                      </p:cBhvr>
                                      <p:from x="100000" y="100000"/>
                                      <p:to x="80000" y="100000"/>
                                    </p:animScale>
                                    <p:anim by="(#ppt_h/3+#ppt_w*0.1)" calcmode="lin" valueType="num">
                                      <p:cBhvr additive="sum">
                                        <p:cTn id="16" dur="200" decel="100000" autoRev="1" fill="hold">
                                          <p:stCondLst>
                                            <p:cond delay="600"/>
                                          </p:stCondLst>
                                        </p:cTn>
                                        <p:tgtEl>
                                          <p:spTgt spid="5"/>
                                        </p:tgtEl>
                                        <p:attrNameLst>
                                          <p:attrName>ppt_x</p:attrName>
                                        </p:attrNameLst>
                                      </p:cBhvr>
                                    </p:anim>
                                  </p:childTnLst>
                                </p:cTn>
                              </p:par>
                              <p:par>
                                <p:cTn id="17" presetID="34"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 from="(-#ppt_w/2)" to="(#ppt_x)" calcmode="lin" valueType="num">
                                      <p:cBhvr>
                                        <p:cTn id="19" dur="600" fill="hold">
                                          <p:stCondLst>
                                            <p:cond delay="0"/>
                                          </p:stCondLst>
                                        </p:cTn>
                                        <p:tgtEl>
                                          <p:spTgt spid="6"/>
                                        </p:tgtEl>
                                        <p:attrNameLst>
                                          <p:attrName>ppt_x</p:attrName>
                                        </p:attrNameLst>
                                      </p:cBhvr>
                                    </p:anim>
                                    <p:anim from="0" to="-1.0" calcmode="lin" valueType="num">
                                      <p:cBhvr>
                                        <p:cTn id="20" dur="200" decel="50000" autoRev="1" fill="hold">
                                          <p:stCondLst>
                                            <p:cond delay="600"/>
                                          </p:stCondLst>
                                        </p:cTn>
                                        <p:tgtEl>
                                          <p:spTgt spid="6"/>
                                        </p:tgtEl>
                                        <p:attrNameLst>
                                          <p:attrName>xshear</p:attrName>
                                        </p:attrNameLst>
                                      </p:cBhvr>
                                    </p:anim>
                                    <p:animScale>
                                      <p:cBhvr>
                                        <p:cTn id="21" dur="200" decel="100000" autoRev="1" fill="hold">
                                          <p:stCondLst>
                                            <p:cond delay="600"/>
                                          </p:stCondLst>
                                        </p:cTn>
                                        <p:tgtEl>
                                          <p:spTgt spid="6"/>
                                        </p:tgtEl>
                                      </p:cBhvr>
                                      <p:from x="100000" y="100000"/>
                                      <p:to x="80000" y="100000"/>
                                    </p:animScale>
                                    <p:anim by="(#ppt_h/3+#ppt_w*0.1)" calcmode="lin" valueType="num">
                                      <p:cBhvr additive="sum">
                                        <p:cTn id="22" dur="200" decel="100000" autoRev="1" fill="hold">
                                          <p:stCondLst>
                                            <p:cond delay="600"/>
                                          </p:stCondLst>
                                        </p:cTn>
                                        <p:tgtEl>
                                          <p:spTgt spid="6"/>
                                        </p:tgtEl>
                                        <p:attrNameLst>
                                          <p:attrName>ppt_x</p:attrName>
                                        </p:attrNameLst>
                                      </p:cBhvr>
                                    </p:anim>
                                  </p:childTnLst>
                                </p:cTn>
                              </p:par>
                              <p:par>
                                <p:cTn id="23" presetID="34" presetClass="entr" presetSubtype="0" fill="hold" nodeType="withEffect">
                                  <p:stCondLst>
                                    <p:cond delay="0"/>
                                  </p:stCondLst>
                                  <p:childTnLst>
                                    <p:set>
                                      <p:cBhvr>
                                        <p:cTn id="24" dur="1" fill="hold">
                                          <p:stCondLst>
                                            <p:cond delay="0"/>
                                          </p:stCondLst>
                                        </p:cTn>
                                        <p:tgtEl>
                                          <p:spTgt spid="7"/>
                                        </p:tgtEl>
                                        <p:attrNameLst>
                                          <p:attrName>style.visibility</p:attrName>
                                        </p:attrNameLst>
                                      </p:cBhvr>
                                      <p:to>
                                        <p:strVal val="visible"/>
                                      </p:to>
                                    </p:set>
                                    <p:anim from="(-#ppt_w/2)" to="(#ppt_x)" calcmode="lin" valueType="num">
                                      <p:cBhvr>
                                        <p:cTn id="25" dur="600" fill="hold">
                                          <p:stCondLst>
                                            <p:cond delay="0"/>
                                          </p:stCondLst>
                                        </p:cTn>
                                        <p:tgtEl>
                                          <p:spTgt spid="7"/>
                                        </p:tgtEl>
                                        <p:attrNameLst>
                                          <p:attrName>ppt_x</p:attrName>
                                        </p:attrNameLst>
                                      </p:cBhvr>
                                    </p:anim>
                                    <p:anim from="0" to="-1.0" calcmode="lin" valueType="num">
                                      <p:cBhvr>
                                        <p:cTn id="26" dur="200" decel="50000" autoRev="1" fill="hold">
                                          <p:stCondLst>
                                            <p:cond delay="600"/>
                                          </p:stCondLst>
                                        </p:cTn>
                                        <p:tgtEl>
                                          <p:spTgt spid="7"/>
                                        </p:tgtEl>
                                        <p:attrNameLst>
                                          <p:attrName>xshear</p:attrName>
                                        </p:attrNameLst>
                                      </p:cBhvr>
                                    </p:anim>
                                    <p:animScale>
                                      <p:cBhvr>
                                        <p:cTn id="27" dur="200" decel="100000" autoRev="1" fill="hold">
                                          <p:stCondLst>
                                            <p:cond delay="600"/>
                                          </p:stCondLst>
                                        </p:cTn>
                                        <p:tgtEl>
                                          <p:spTgt spid="7"/>
                                        </p:tgtEl>
                                      </p:cBhvr>
                                      <p:from x="100000" y="100000"/>
                                      <p:to x="80000" y="100000"/>
                                    </p:animScale>
                                    <p:anim by="(#ppt_h/3+#ppt_w*0.1)" calcmode="lin" valueType="num">
                                      <p:cBhvr additive="sum">
                                        <p:cTn id="28" dur="200" decel="100000" autoRev="1" fill="hold">
                                          <p:stCondLst>
                                            <p:cond delay="600"/>
                                          </p:stCondLst>
                                        </p:cTn>
                                        <p:tgtEl>
                                          <p:spTgt spid="7"/>
                                        </p:tgtEl>
                                        <p:attrNameLst>
                                          <p:attrName>ppt_x</p:attrName>
                                        </p:attrNameLst>
                                      </p:cBhvr>
                                    </p:anim>
                                  </p:childTnLst>
                                </p:cTn>
                              </p:par>
                              <p:par>
                                <p:cTn id="29" presetID="34" presetClass="entr" presetSubtype="0"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 from="(-#ppt_w/2)" to="(#ppt_x)" calcmode="lin" valueType="num">
                                      <p:cBhvr>
                                        <p:cTn id="31" dur="600" fill="hold">
                                          <p:stCondLst>
                                            <p:cond delay="0"/>
                                          </p:stCondLst>
                                        </p:cTn>
                                        <p:tgtEl>
                                          <p:spTgt spid="8"/>
                                        </p:tgtEl>
                                        <p:attrNameLst>
                                          <p:attrName>ppt_x</p:attrName>
                                        </p:attrNameLst>
                                      </p:cBhvr>
                                    </p:anim>
                                    <p:anim from="0" to="-1.0" calcmode="lin" valueType="num">
                                      <p:cBhvr>
                                        <p:cTn id="32" dur="200" decel="50000" autoRev="1" fill="hold">
                                          <p:stCondLst>
                                            <p:cond delay="600"/>
                                          </p:stCondLst>
                                        </p:cTn>
                                        <p:tgtEl>
                                          <p:spTgt spid="8"/>
                                        </p:tgtEl>
                                        <p:attrNameLst>
                                          <p:attrName>xshear</p:attrName>
                                        </p:attrNameLst>
                                      </p:cBhvr>
                                    </p:anim>
                                    <p:animScale>
                                      <p:cBhvr>
                                        <p:cTn id="33" dur="200" decel="100000" autoRev="1" fill="hold">
                                          <p:stCondLst>
                                            <p:cond delay="600"/>
                                          </p:stCondLst>
                                        </p:cTn>
                                        <p:tgtEl>
                                          <p:spTgt spid="8"/>
                                        </p:tgtEl>
                                      </p:cBhvr>
                                      <p:from x="100000" y="100000"/>
                                      <p:to x="80000" y="100000"/>
                                    </p:animScale>
                                    <p:anim by="(#ppt_h/3+#ppt_w*0.1)" calcmode="lin" valueType="num">
                                      <p:cBhvr additive="sum">
                                        <p:cTn id="34" dur="200" decel="100000" autoRev="1" fill="hold">
                                          <p:stCondLst>
                                            <p:cond delay="600"/>
                                          </p:stCondLst>
                                        </p:cTn>
                                        <p:tgtEl>
                                          <p:spTgt spid="8"/>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НАЗГУЛЬ\Desktop\SAM_4342.JPG"/>
          <p:cNvPicPr>
            <a:picLocks noChangeAspect="1" noChangeArrowheads="1"/>
          </p:cNvPicPr>
          <p:nvPr/>
        </p:nvPicPr>
        <p:blipFill>
          <a:blip r:embed="rId2" cstate="print"/>
          <a:srcRect/>
          <a:stretch>
            <a:fillRect/>
          </a:stretch>
        </p:blipFill>
        <p:spPr bwMode="auto">
          <a:xfrm>
            <a:off x="0" y="0"/>
            <a:ext cx="9144000" cy="6858000"/>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ransition>
    <p:dissolv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214422"/>
            <a:ext cx="8229600" cy="4911741"/>
          </a:xfrm>
        </p:spPr>
        <p:txBody>
          <a:bodyPr>
            <a:noAutofit/>
          </a:bodyPr>
          <a:lstStyle/>
          <a:p>
            <a:r>
              <a:rPr lang="kk-KZ" sz="1800" b="1" dirty="0" smtClean="0">
                <a:latin typeface="Times New Roman" pitchFamily="18" charset="0"/>
                <a:cs typeface="Times New Roman" pitchFamily="18" charset="0"/>
              </a:rPr>
              <a:t>Қамыр және салма мөлшерлегіші</a:t>
            </a:r>
            <a:r>
              <a:rPr lang="kk-KZ" sz="1800" dirty="0" smtClean="0">
                <a:latin typeface="Times New Roman" pitchFamily="18" charset="0"/>
                <a:cs typeface="Times New Roman" pitchFamily="18" charset="0"/>
              </a:rPr>
              <a:t>. Қамыр мөлшерлегіш бункеріне 5 түсіп, көлемді матрица 1 арасынан екі рифленді вальца арқылы соғылады. Барабан үздікті қозғалады. Қамыр массасы бұрышты 6 өзгерту арқылы реттеледі. Вальцалар пластина арқылы тазартылады 4.</a:t>
            </a:r>
            <a:endParaRPr lang="ru-RU" sz="1800" dirty="0" smtClean="0">
              <a:latin typeface="Times New Roman" pitchFamily="18" charset="0"/>
              <a:cs typeface="Times New Roman" pitchFamily="18" charset="0"/>
            </a:endParaRPr>
          </a:p>
          <a:p>
            <a:r>
              <a:rPr lang="kk-KZ" sz="1800" dirty="0" smtClean="0">
                <a:latin typeface="Times New Roman" pitchFamily="18" charset="0"/>
                <a:cs typeface="Times New Roman" pitchFamily="18" charset="0"/>
              </a:rPr>
              <a:t>   Матрица 1 – үш овалды тесігі 2 плита, вальцалар астында орналасқан. Қамыр дайындамаларына керекті қалыңдық беру үшін оларға фигуралы жүрекшелер бекітілген. </a:t>
            </a:r>
            <a:endParaRPr lang="ru-RU" sz="1800" dirty="0" smtClean="0">
              <a:latin typeface="Times New Roman" pitchFamily="18" charset="0"/>
              <a:cs typeface="Times New Roman" pitchFamily="18" charset="0"/>
            </a:endParaRPr>
          </a:p>
          <a:p>
            <a:r>
              <a:rPr lang="kk-KZ" sz="1800" dirty="0" smtClean="0">
                <a:latin typeface="Times New Roman" pitchFamily="18" charset="0"/>
                <a:cs typeface="Times New Roman" pitchFamily="18" charset="0"/>
              </a:rPr>
              <a:t>   </a:t>
            </a:r>
            <a:r>
              <a:rPr lang="kk-KZ" sz="1800" b="1" dirty="0" smtClean="0">
                <a:latin typeface="Times New Roman" pitchFamily="18" charset="0"/>
                <a:cs typeface="Times New Roman" pitchFamily="18" charset="0"/>
              </a:rPr>
              <a:t>Қамырды даярлау.</a:t>
            </a:r>
            <a:r>
              <a:rPr lang="kk-KZ" sz="1800" dirty="0" smtClean="0">
                <a:latin typeface="Times New Roman" pitchFamily="18" charset="0"/>
                <a:cs typeface="Times New Roman" pitchFamily="18" charset="0"/>
              </a:rPr>
              <a:t> Пряниктерге арналған  қамыр  жабысқақ конситенциялы біркелкі масса болуы керек. Илеу барысында  ұндағы  желімшенің орташа  сапасына қарап  пайдаланады. Пряниктерге  арналған  қамырға  ұнның желімшесінің көтерілуін шектеу үшін қантты белгілі  бір мөлшерде салады.</a:t>
            </a:r>
            <a:endParaRPr lang="ru-RU" sz="1800" dirty="0" smtClean="0">
              <a:latin typeface="Times New Roman" pitchFamily="18" charset="0"/>
              <a:cs typeface="Times New Roman" pitchFamily="18" charset="0"/>
            </a:endParaRPr>
          </a:p>
          <a:p>
            <a:r>
              <a:rPr lang="kk-KZ" sz="1800" dirty="0" smtClean="0">
                <a:latin typeface="Times New Roman" pitchFamily="18" charset="0"/>
                <a:cs typeface="Times New Roman" pitchFamily="18" charset="0"/>
              </a:rPr>
              <a:t>      Осының арқасында бұл қамыр қопсытылған  және сонымен бірге жабысқақ  консистенциялы болады . Қамырды  илеуi үшiн әр түрлi конструкциялы машинаны пайдаланады: барабанды п - бейнелi қалақтар, әмбебапты z - бейнелi қалақтар.</a:t>
            </a:r>
            <a:endParaRPr lang="ru-RU" sz="1800" dirty="0" smtClean="0">
              <a:latin typeface="Times New Roman" pitchFamily="18" charset="0"/>
              <a:cs typeface="Times New Roman" pitchFamily="18" charset="0"/>
            </a:endParaRPr>
          </a:p>
          <a:p>
            <a:r>
              <a:rPr lang="kk-KZ" sz="1800" dirty="0" smtClean="0">
                <a:latin typeface="Times New Roman" pitchFamily="18" charset="0"/>
                <a:cs typeface="Times New Roman" pitchFamily="18" charset="0"/>
              </a:rPr>
              <a:t>      Рецептура бойынша қарастырылған шикізатты өлшейді және келесі тізбек бойынша илеу машинасына жүктейдi: қант(қант сиробы) , су, бал, сірне, инвертті сироп, май, меланж, эссенция, қопсытқыштар және соңғы кезекте ұн.</a:t>
            </a:r>
            <a:endParaRPr lang="ru-RU" sz="1800" dirty="0">
              <a:latin typeface="Times New Roman" pitchFamily="18" charset="0"/>
              <a:cs typeface="Times New Roman" pitchFamily="18" charset="0"/>
            </a:endParaRPr>
          </a:p>
        </p:txBody>
      </p:sp>
      <p:pic>
        <p:nvPicPr>
          <p:cNvPr id="4" name="Рисунок 3"/>
          <p:cNvPicPr/>
          <p:nvPr/>
        </p:nvPicPr>
        <p:blipFill>
          <a:blip r:embed="rId2" cstate="print"/>
          <a:srcRect/>
          <a:stretch>
            <a:fillRect/>
          </a:stretch>
        </p:blipFill>
        <p:spPr bwMode="auto">
          <a:xfrm>
            <a:off x="0" y="0"/>
            <a:ext cx="2000232" cy="1142984"/>
          </a:xfrm>
          <a:prstGeom prst="rect">
            <a:avLst/>
          </a:prstGeom>
          <a:noFill/>
          <a:ln w="34925">
            <a:solidFill>
              <a:srgbClr val="FFFFFF"/>
            </a:solidFill>
            <a:miter lim="800000"/>
            <a:headEnd/>
            <a:tailEnd/>
          </a:ln>
          <a:effectLst>
            <a:glow rad="63500">
              <a:schemeClr val="accent4">
                <a:satMod val="175000"/>
                <a:alpha val="40000"/>
              </a:schemeClr>
            </a:glow>
            <a:outerShdw blurRad="50800" dist="38100" dir="2700000" algn="tl" rotWithShape="0">
              <a:prstClr val="black">
                <a:alpha val="40000"/>
              </a:prst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pic>
      <p:pic>
        <p:nvPicPr>
          <p:cNvPr id="5" name="Рисунок 4"/>
          <p:cNvPicPr/>
          <p:nvPr/>
        </p:nvPicPr>
        <p:blipFill>
          <a:blip r:embed="rId3" cstate="print"/>
          <a:srcRect/>
          <a:stretch>
            <a:fillRect/>
          </a:stretch>
        </p:blipFill>
        <p:spPr bwMode="auto">
          <a:xfrm>
            <a:off x="2000232" y="0"/>
            <a:ext cx="1785950" cy="1142984"/>
          </a:xfrm>
          <a:prstGeom prst="rect">
            <a:avLst/>
          </a:prstGeom>
          <a:noFill/>
          <a:ln w="34925">
            <a:solidFill>
              <a:srgbClr val="FFFFFF"/>
            </a:solidFill>
            <a:miter lim="800000"/>
            <a:headEnd/>
            <a:tailEnd/>
          </a:ln>
          <a:effectLst>
            <a:glow rad="63500">
              <a:schemeClr val="accent4">
                <a:satMod val="175000"/>
                <a:alpha val="40000"/>
              </a:schemeClr>
            </a:glow>
            <a:outerShdw blurRad="50800" dist="38100" dir="2700000" algn="tl" rotWithShape="0">
              <a:prstClr val="black">
                <a:alpha val="40000"/>
              </a:prst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pic>
      <p:pic>
        <p:nvPicPr>
          <p:cNvPr id="6" name="Рисунок 5"/>
          <p:cNvPicPr/>
          <p:nvPr/>
        </p:nvPicPr>
        <p:blipFill>
          <a:blip r:embed="rId4" cstate="print"/>
          <a:srcRect/>
          <a:stretch>
            <a:fillRect/>
          </a:stretch>
        </p:blipFill>
        <p:spPr bwMode="auto">
          <a:xfrm>
            <a:off x="3786182" y="0"/>
            <a:ext cx="1928826" cy="1142983"/>
          </a:xfrm>
          <a:prstGeom prst="rect">
            <a:avLst/>
          </a:prstGeom>
          <a:noFill/>
          <a:ln w="34925">
            <a:solidFill>
              <a:srgbClr val="FFFFFF"/>
            </a:solidFill>
            <a:miter lim="800000"/>
            <a:headEnd/>
            <a:tailEnd/>
          </a:ln>
          <a:effectLst>
            <a:glow rad="63500">
              <a:schemeClr val="accent4">
                <a:satMod val="175000"/>
                <a:alpha val="40000"/>
              </a:schemeClr>
            </a:glow>
            <a:outerShdw blurRad="50800" dist="38100" dir="2700000" algn="tl" rotWithShape="0">
              <a:prstClr val="black">
                <a:alpha val="40000"/>
              </a:prst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pic>
      <p:pic>
        <p:nvPicPr>
          <p:cNvPr id="7" name="Рисунок 6"/>
          <p:cNvPicPr/>
          <p:nvPr/>
        </p:nvPicPr>
        <p:blipFill>
          <a:blip r:embed="rId5" cstate="print"/>
          <a:srcRect/>
          <a:stretch>
            <a:fillRect/>
          </a:stretch>
        </p:blipFill>
        <p:spPr bwMode="auto">
          <a:xfrm>
            <a:off x="5715008" y="0"/>
            <a:ext cx="1643074" cy="1142984"/>
          </a:xfrm>
          <a:prstGeom prst="rect">
            <a:avLst/>
          </a:prstGeom>
          <a:noFill/>
          <a:ln w="34925">
            <a:solidFill>
              <a:srgbClr val="FFFFFF"/>
            </a:solidFill>
            <a:miter lim="800000"/>
            <a:headEnd/>
            <a:tailEnd/>
          </a:ln>
          <a:effectLst>
            <a:glow rad="63500">
              <a:schemeClr val="accent4">
                <a:satMod val="175000"/>
                <a:alpha val="40000"/>
              </a:schemeClr>
            </a:glow>
            <a:outerShdw blurRad="50800" dist="38100" dir="2700000" algn="tl" rotWithShape="0">
              <a:prstClr val="black">
                <a:alpha val="40000"/>
              </a:prst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pic>
      <p:pic>
        <p:nvPicPr>
          <p:cNvPr id="8" name="Рисунок 7"/>
          <p:cNvPicPr/>
          <p:nvPr/>
        </p:nvPicPr>
        <p:blipFill>
          <a:blip r:embed="rId6" cstate="print"/>
          <a:srcRect/>
          <a:stretch>
            <a:fillRect/>
          </a:stretch>
        </p:blipFill>
        <p:spPr bwMode="auto">
          <a:xfrm>
            <a:off x="7358082" y="0"/>
            <a:ext cx="1785918" cy="1142984"/>
          </a:xfrm>
          <a:prstGeom prst="rect">
            <a:avLst/>
          </a:prstGeom>
          <a:noFill/>
          <a:ln w="34925">
            <a:solidFill>
              <a:srgbClr val="FFFFFF"/>
            </a:solidFill>
            <a:miter lim="800000"/>
            <a:headEnd/>
            <a:tailEnd/>
          </a:ln>
          <a:effectLst>
            <a:glow rad="63500">
              <a:schemeClr val="accent4">
                <a:satMod val="175000"/>
                <a:alpha val="40000"/>
              </a:schemeClr>
            </a:glow>
            <a:outerShdw blurRad="50800" dist="38100" dir="2700000" algn="tl" rotWithShape="0">
              <a:prstClr val="black">
                <a:alpha val="40000"/>
              </a:prst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style.rotation</p:attrName>
                                        </p:attrNameLst>
                                      </p:cBhvr>
                                      <p:tavLst>
                                        <p:tav tm="0">
                                          <p:val>
                                            <p:fltVal val="720"/>
                                          </p:val>
                                        </p:tav>
                                        <p:tav tm="100000">
                                          <p:val>
                                            <p:fltVal val="0"/>
                                          </p:val>
                                        </p:tav>
                                      </p:tavLst>
                                    </p:anim>
                                    <p:anim calcmode="lin" valueType="num">
                                      <p:cBhvr>
                                        <p:cTn id="9" dur="2000" fill="hold"/>
                                        <p:tgtEl>
                                          <p:spTgt spid="4"/>
                                        </p:tgtEl>
                                        <p:attrNameLst>
                                          <p:attrName>ppt_h</p:attrName>
                                        </p:attrNameLst>
                                      </p:cBhvr>
                                      <p:tavLst>
                                        <p:tav tm="0">
                                          <p:val>
                                            <p:fltVal val="0"/>
                                          </p:val>
                                        </p:tav>
                                        <p:tav tm="100000">
                                          <p:val>
                                            <p:strVal val="#ppt_h"/>
                                          </p:val>
                                        </p:tav>
                                      </p:tavLst>
                                    </p:anim>
                                    <p:anim calcmode="lin" valueType="num">
                                      <p:cBhvr>
                                        <p:cTn id="10" dur="2000" fill="hold"/>
                                        <p:tgtEl>
                                          <p:spTgt spid="4"/>
                                        </p:tgtEl>
                                        <p:attrNameLst>
                                          <p:attrName>ppt_w</p:attrName>
                                        </p:attrNameLst>
                                      </p:cBhvr>
                                      <p:tavLst>
                                        <p:tav tm="0">
                                          <p:val>
                                            <p:fltVal val="0"/>
                                          </p:val>
                                        </p:tav>
                                        <p:tav tm="100000">
                                          <p:val>
                                            <p:strVal val="#ppt_w"/>
                                          </p:val>
                                        </p:tav>
                                      </p:tavLst>
                                    </p:anim>
                                  </p:childTnLst>
                                </p:cTn>
                              </p:par>
                              <p:par>
                                <p:cTn id="11" presetID="35"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2000"/>
                                        <p:tgtEl>
                                          <p:spTgt spid="5"/>
                                        </p:tgtEl>
                                      </p:cBhvr>
                                    </p:animEffect>
                                    <p:anim calcmode="lin" valueType="num">
                                      <p:cBhvr>
                                        <p:cTn id="14" dur="2000" fill="hold"/>
                                        <p:tgtEl>
                                          <p:spTgt spid="5"/>
                                        </p:tgtEl>
                                        <p:attrNameLst>
                                          <p:attrName>style.rotation</p:attrName>
                                        </p:attrNameLst>
                                      </p:cBhvr>
                                      <p:tavLst>
                                        <p:tav tm="0">
                                          <p:val>
                                            <p:fltVal val="720"/>
                                          </p:val>
                                        </p:tav>
                                        <p:tav tm="100000">
                                          <p:val>
                                            <p:fltVal val="0"/>
                                          </p:val>
                                        </p:tav>
                                      </p:tavLst>
                                    </p:anim>
                                    <p:anim calcmode="lin" valueType="num">
                                      <p:cBhvr>
                                        <p:cTn id="15" dur="2000" fill="hold"/>
                                        <p:tgtEl>
                                          <p:spTgt spid="5"/>
                                        </p:tgtEl>
                                        <p:attrNameLst>
                                          <p:attrName>ppt_h</p:attrName>
                                        </p:attrNameLst>
                                      </p:cBhvr>
                                      <p:tavLst>
                                        <p:tav tm="0">
                                          <p:val>
                                            <p:fltVal val="0"/>
                                          </p:val>
                                        </p:tav>
                                        <p:tav tm="100000">
                                          <p:val>
                                            <p:strVal val="#ppt_h"/>
                                          </p:val>
                                        </p:tav>
                                      </p:tavLst>
                                    </p:anim>
                                    <p:anim calcmode="lin" valueType="num">
                                      <p:cBhvr>
                                        <p:cTn id="16" dur="2000" fill="hold"/>
                                        <p:tgtEl>
                                          <p:spTgt spid="5"/>
                                        </p:tgtEl>
                                        <p:attrNameLst>
                                          <p:attrName>ppt_w</p:attrName>
                                        </p:attrNameLst>
                                      </p:cBhvr>
                                      <p:tavLst>
                                        <p:tav tm="0">
                                          <p:val>
                                            <p:fltVal val="0"/>
                                          </p:val>
                                        </p:tav>
                                        <p:tav tm="100000">
                                          <p:val>
                                            <p:strVal val="#ppt_w"/>
                                          </p:val>
                                        </p:tav>
                                      </p:tavLst>
                                    </p:anim>
                                  </p:childTnLst>
                                </p:cTn>
                              </p:par>
                              <p:par>
                                <p:cTn id="17" presetID="35"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2000"/>
                                        <p:tgtEl>
                                          <p:spTgt spid="6"/>
                                        </p:tgtEl>
                                      </p:cBhvr>
                                    </p:animEffect>
                                    <p:anim calcmode="lin" valueType="num">
                                      <p:cBhvr>
                                        <p:cTn id="20" dur="2000" fill="hold"/>
                                        <p:tgtEl>
                                          <p:spTgt spid="6"/>
                                        </p:tgtEl>
                                        <p:attrNameLst>
                                          <p:attrName>style.rotation</p:attrName>
                                        </p:attrNameLst>
                                      </p:cBhvr>
                                      <p:tavLst>
                                        <p:tav tm="0">
                                          <p:val>
                                            <p:fltVal val="720"/>
                                          </p:val>
                                        </p:tav>
                                        <p:tav tm="100000">
                                          <p:val>
                                            <p:fltVal val="0"/>
                                          </p:val>
                                        </p:tav>
                                      </p:tavLst>
                                    </p:anim>
                                    <p:anim calcmode="lin" valueType="num">
                                      <p:cBhvr>
                                        <p:cTn id="21" dur="2000" fill="hold"/>
                                        <p:tgtEl>
                                          <p:spTgt spid="6"/>
                                        </p:tgtEl>
                                        <p:attrNameLst>
                                          <p:attrName>ppt_h</p:attrName>
                                        </p:attrNameLst>
                                      </p:cBhvr>
                                      <p:tavLst>
                                        <p:tav tm="0">
                                          <p:val>
                                            <p:fltVal val="0"/>
                                          </p:val>
                                        </p:tav>
                                        <p:tav tm="100000">
                                          <p:val>
                                            <p:strVal val="#ppt_h"/>
                                          </p:val>
                                        </p:tav>
                                      </p:tavLst>
                                    </p:anim>
                                    <p:anim calcmode="lin" valueType="num">
                                      <p:cBhvr>
                                        <p:cTn id="22" dur="2000" fill="hold"/>
                                        <p:tgtEl>
                                          <p:spTgt spid="6"/>
                                        </p:tgtEl>
                                        <p:attrNameLst>
                                          <p:attrName>ppt_w</p:attrName>
                                        </p:attrNameLst>
                                      </p:cBhvr>
                                      <p:tavLst>
                                        <p:tav tm="0">
                                          <p:val>
                                            <p:fltVal val="0"/>
                                          </p:val>
                                        </p:tav>
                                        <p:tav tm="100000">
                                          <p:val>
                                            <p:strVal val="#ppt_w"/>
                                          </p:val>
                                        </p:tav>
                                      </p:tavLst>
                                    </p:anim>
                                  </p:childTnLst>
                                </p:cTn>
                              </p:par>
                              <p:par>
                                <p:cTn id="23" presetID="35" presetClass="entr" presetSubtype="0" fill="hold"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2000"/>
                                        <p:tgtEl>
                                          <p:spTgt spid="7"/>
                                        </p:tgtEl>
                                      </p:cBhvr>
                                    </p:animEffect>
                                    <p:anim calcmode="lin" valueType="num">
                                      <p:cBhvr>
                                        <p:cTn id="26" dur="2000" fill="hold"/>
                                        <p:tgtEl>
                                          <p:spTgt spid="7"/>
                                        </p:tgtEl>
                                        <p:attrNameLst>
                                          <p:attrName>style.rotation</p:attrName>
                                        </p:attrNameLst>
                                      </p:cBhvr>
                                      <p:tavLst>
                                        <p:tav tm="0">
                                          <p:val>
                                            <p:fltVal val="720"/>
                                          </p:val>
                                        </p:tav>
                                        <p:tav tm="100000">
                                          <p:val>
                                            <p:fltVal val="0"/>
                                          </p:val>
                                        </p:tav>
                                      </p:tavLst>
                                    </p:anim>
                                    <p:anim calcmode="lin" valueType="num">
                                      <p:cBhvr>
                                        <p:cTn id="27" dur="2000" fill="hold"/>
                                        <p:tgtEl>
                                          <p:spTgt spid="7"/>
                                        </p:tgtEl>
                                        <p:attrNameLst>
                                          <p:attrName>ppt_h</p:attrName>
                                        </p:attrNameLst>
                                      </p:cBhvr>
                                      <p:tavLst>
                                        <p:tav tm="0">
                                          <p:val>
                                            <p:fltVal val="0"/>
                                          </p:val>
                                        </p:tav>
                                        <p:tav tm="100000">
                                          <p:val>
                                            <p:strVal val="#ppt_h"/>
                                          </p:val>
                                        </p:tav>
                                      </p:tavLst>
                                    </p:anim>
                                    <p:anim calcmode="lin" valueType="num">
                                      <p:cBhvr>
                                        <p:cTn id="28" dur="2000" fill="hold"/>
                                        <p:tgtEl>
                                          <p:spTgt spid="7"/>
                                        </p:tgtEl>
                                        <p:attrNameLst>
                                          <p:attrName>ppt_w</p:attrName>
                                        </p:attrNameLst>
                                      </p:cBhvr>
                                      <p:tavLst>
                                        <p:tav tm="0">
                                          <p:val>
                                            <p:fltVal val="0"/>
                                          </p:val>
                                        </p:tav>
                                        <p:tav tm="100000">
                                          <p:val>
                                            <p:strVal val="#ppt_w"/>
                                          </p:val>
                                        </p:tav>
                                      </p:tavLst>
                                    </p:anim>
                                  </p:childTnLst>
                                </p:cTn>
                              </p:par>
                              <p:par>
                                <p:cTn id="29" presetID="35" presetClass="entr" presetSubtype="0"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2000"/>
                                        <p:tgtEl>
                                          <p:spTgt spid="8"/>
                                        </p:tgtEl>
                                      </p:cBhvr>
                                    </p:animEffect>
                                    <p:anim calcmode="lin" valueType="num">
                                      <p:cBhvr>
                                        <p:cTn id="32" dur="2000" fill="hold"/>
                                        <p:tgtEl>
                                          <p:spTgt spid="8"/>
                                        </p:tgtEl>
                                        <p:attrNameLst>
                                          <p:attrName>style.rotation</p:attrName>
                                        </p:attrNameLst>
                                      </p:cBhvr>
                                      <p:tavLst>
                                        <p:tav tm="0">
                                          <p:val>
                                            <p:fltVal val="720"/>
                                          </p:val>
                                        </p:tav>
                                        <p:tav tm="100000">
                                          <p:val>
                                            <p:fltVal val="0"/>
                                          </p:val>
                                        </p:tav>
                                      </p:tavLst>
                                    </p:anim>
                                    <p:anim calcmode="lin" valueType="num">
                                      <p:cBhvr>
                                        <p:cTn id="33" dur="2000" fill="hold"/>
                                        <p:tgtEl>
                                          <p:spTgt spid="8"/>
                                        </p:tgtEl>
                                        <p:attrNameLst>
                                          <p:attrName>ppt_h</p:attrName>
                                        </p:attrNameLst>
                                      </p:cBhvr>
                                      <p:tavLst>
                                        <p:tav tm="0">
                                          <p:val>
                                            <p:fltVal val="0"/>
                                          </p:val>
                                        </p:tav>
                                        <p:tav tm="100000">
                                          <p:val>
                                            <p:strVal val="#ppt_h"/>
                                          </p:val>
                                        </p:tav>
                                      </p:tavLst>
                                    </p:anim>
                                    <p:anim calcmode="lin" valueType="num">
                                      <p:cBhvr>
                                        <p:cTn id="34" dur="2000" fill="hold"/>
                                        <p:tgtEl>
                                          <p:spTgt spid="8"/>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357166"/>
            <a:ext cx="5214942" cy="6643710"/>
          </a:xfrm>
        </p:spPr>
        <p:txBody>
          <a:bodyPr>
            <a:normAutofit fontScale="62500" lnSpcReduction="20000"/>
          </a:bodyPr>
          <a:lstStyle/>
          <a:p>
            <a:endParaRPr lang="kk-KZ" b="1" dirty="0" smtClean="0">
              <a:latin typeface="Times New Roman" pitchFamily="18" charset="0"/>
              <a:cs typeface="Times New Roman" pitchFamily="18" charset="0"/>
            </a:endParaRPr>
          </a:p>
          <a:p>
            <a:endParaRPr lang="kk-KZ" b="1" dirty="0" smtClean="0">
              <a:latin typeface="Times New Roman" pitchFamily="18" charset="0"/>
              <a:cs typeface="Times New Roman" pitchFamily="18" charset="0"/>
            </a:endParaRPr>
          </a:p>
          <a:p>
            <a:r>
              <a:rPr lang="kk-KZ" b="1" dirty="0" smtClean="0">
                <a:latin typeface="Times New Roman" pitchFamily="18" charset="0"/>
                <a:cs typeface="Times New Roman" pitchFamily="18" charset="0"/>
              </a:rPr>
              <a:t>Пряниктердi пiсiру.</a:t>
            </a:r>
            <a:r>
              <a:rPr lang="kk-KZ" dirty="0" smtClean="0">
                <a:latin typeface="Times New Roman" pitchFamily="18" charset="0"/>
                <a:cs typeface="Times New Roman" pitchFamily="18" charset="0"/>
              </a:rPr>
              <a:t> Пряниктердi пiсiру үшiн үздiксiз әрекетті  конвейерлi пештерді жиі қолданады. Пiсiрудi трафеттарда, құрыштан жасалған ленталарда  немесе торда өндiрiп алады. Жылытуға газды немесе электрді қолданады. Пісірер алдында пряниктердiң кейбiр сорттарының бетiн  жұмыртқалармен жағады және суреттер салады. Қабықшаларының бетін мұздай сулармен жағады және жоғарғы қабықтың үрлеуiн болдырмас үшін үшiн бiрнеше жерден теседi. Пісіру режимі шикi пряниктер үшiн  - 220-240°С температурада 7-12 мин . Осы кезде шикі пряниктердің кейбір түрлері үшін ауытқулар болуына рұқсат етіледі. Мысалы, «Мятный» типті пряниктерді өте төмен температурада пiсiредi(190-210°С). Мұндай тәртiп олардың бетiндегi қара бояудың пайда болуынан құтылу үшiн  қабылданған. «Осенние» типті пряниктерді жоғары температурада(250°С) және ұзақ уақыт пісіреді. «Тульские» типті пряниктерін өте жоғары температурада ( 265-270°С) пісіруді ұсынады, бiрақ сонымен бiрге пiсiрудiң ұзақтығы 5-6 мин-қа дейiн қысқарады. Қайнататын пряниктерді 7-12 минутта 210-220°С температурада , қабықшаларды - 25-40 минутта 180-200°С температурада  пісіреді.</a:t>
            </a:r>
            <a:endParaRPr lang="ru-RU" dirty="0">
              <a:latin typeface="Times New Roman" pitchFamily="18" charset="0"/>
              <a:cs typeface="Times New Roman" pitchFamily="18" charset="0"/>
            </a:endParaRPr>
          </a:p>
        </p:txBody>
      </p:sp>
      <p:pic>
        <p:nvPicPr>
          <p:cNvPr id="4" name="Рисунок 3"/>
          <p:cNvPicPr/>
          <p:nvPr/>
        </p:nvPicPr>
        <p:blipFill>
          <a:blip r:embed="rId2" cstate="print"/>
          <a:srcRect/>
          <a:stretch>
            <a:fillRect/>
          </a:stretch>
        </p:blipFill>
        <p:spPr bwMode="auto">
          <a:xfrm>
            <a:off x="5857884" y="571480"/>
            <a:ext cx="2928958" cy="2714644"/>
          </a:xfrm>
          <a:prstGeom prst="rect">
            <a:avLst/>
          </a:prstGeom>
          <a:ln w="88900" cap="sq" cmpd="thickThin">
            <a:solidFill>
              <a:srgbClr val="000000"/>
            </a:solidFill>
            <a:prstDash val="solid"/>
            <a:miter lim="800000"/>
          </a:ln>
          <a:effectLst>
            <a:innerShdw blurRad="76200">
              <a:srgbClr val="000000"/>
            </a:innerShdw>
          </a:effectLst>
        </p:spPr>
      </p:pic>
      <p:pic>
        <p:nvPicPr>
          <p:cNvPr id="5" name="Рисунок 4"/>
          <p:cNvPicPr/>
          <p:nvPr/>
        </p:nvPicPr>
        <p:blipFill>
          <a:blip r:embed="rId3" cstate="print"/>
          <a:srcRect/>
          <a:stretch>
            <a:fillRect/>
          </a:stretch>
        </p:blipFill>
        <p:spPr bwMode="auto">
          <a:xfrm>
            <a:off x="5857884" y="3643314"/>
            <a:ext cx="2928958" cy="2714644"/>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par>
                                <p:cTn id="11" presetID="49" presetClass="entr" presetSubtype="0" decel="10000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 calcmode="lin" valueType="num">
                                      <p:cBhvr>
                                        <p:cTn id="15" dur="500" fill="hold"/>
                                        <p:tgtEl>
                                          <p:spTgt spid="5"/>
                                        </p:tgtEl>
                                        <p:attrNameLst>
                                          <p:attrName>style.rotation</p:attrName>
                                        </p:attrNameLst>
                                      </p:cBhvr>
                                      <p:tavLst>
                                        <p:tav tm="0">
                                          <p:val>
                                            <p:fltVal val="360"/>
                                          </p:val>
                                        </p:tav>
                                        <p:tav tm="100000">
                                          <p:val>
                                            <p:fltVal val="0"/>
                                          </p:val>
                                        </p:tav>
                                      </p:tavLst>
                                    </p:anim>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0"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wedge">
                                      <p:cBhvr>
                                        <p:cTn id="21"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42844" y="1285860"/>
            <a:ext cx="8643998" cy="5357850"/>
          </a:xfrm>
          <a:effectLst>
            <a:reflection blurRad="6350" stA="50000" endA="300" endPos="55000" dir="5400000" sy="-100000" algn="bl" rotWithShape="0"/>
          </a:effectLst>
        </p:spPr>
        <p:txBody>
          <a:bodyPr>
            <a:normAutofit fontScale="62500" lnSpcReduction="20000"/>
          </a:bodyPr>
          <a:lstStyle/>
          <a:p>
            <a:pPr>
              <a:buFont typeface="Wingdings" pitchFamily="2" charset="2"/>
              <a:buChar char="§"/>
            </a:pPr>
            <a:r>
              <a:rPr lang="kk-KZ" sz="3200" dirty="0" smtClean="0">
                <a:latin typeface="Times New Roman" pitchFamily="18" charset="0"/>
                <a:cs typeface="Times New Roman" pitchFamily="18" charset="0"/>
              </a:rPr>
              <a:t>          Пiсiрудiң процессін үш мерзiмде шартты бөлуге болады. Бірінші мерзімде шамамен 1 минутқа созылған үлгiдегі ылғалдылық жоғалмайды. Беткі қабатының температурасы  60°С  жетедi, ал ортаңғы қабаты -  2-3°С-қа ғана жоғарылайды.</a:t>
            </a:r>
            <a:endParaRPr lang="ru-RU" sz="3200" dirty="0" smtClean="0">
              <a:latin typeface="Times New Roman" pitchFamily="18" charset="0"/>
              <a:cs typeface="Times New Roman" pitchFamily="18" charset="0"/>
            </a:endParaRPr>
          </a:p>
          <a:p>
            <a:r>
              <a:rPr lang="kk-KZ" sz="3200" dirty="0" smtClean="0">
                <a:latin typeface="Times New Roman" pitchFamily="18" charset="0"/>
                <a:cs typeface="Times New Roman" pitchFamily="18" charset="0"/>
              </a:rPr>
              <a:t>      Пісірудің екiншi мерзiмінде  ылғал беруiнiң ауыспалы жылдамдығымен бейнеленедi. Осы мерзiмде  беткі қабатының құрғауы болады. Ылғалдың ағыны үлгi iшiне бағытталған.</a:t>
            </a:r>
            <a:endParaRPr lang="ru-RU" sz="3200" dirty="0" smtClean="0">
              <a:latin typeface="Times New Roman" pitchFamily="18" charset="0"/>
              <a:cs typeface="Times New Roman" pitchFamily="18" charset="0"/>
            </a:endParaRPr>
          </a:p>
          <a:p>
            <a:r>
              <a:rPr lang="kk-KZ" sz="3200" dirty="0" smtClean="0">
                <a:latin typeface="Times New Roman" pitchFamily="18" charset="0"/>
                <a:cs typeface="Times New Roman" pitchFamily="18" charset="0"/>
              </a:rPr>
              <a:t>      Пiсiрудiң үшiншi мерзiмі - ылғал беруiнiң тұрақты жылдамдығының мерзiмi.  Орталық қабаттың ылғалдылығы өзгермейді және құрғау беткі қабатында болады.  Пісірудің соңында беткі қабаттың температурасы 175°С жетеді, ал ортаңғы қабаттың температурасы 100°С жоғары болады . </a:t>
            </a:r>
            <a:endParaRPr lang="ru-RU" sz="3200" dirty="0" smtClean="0">
              <a:latin typeface="Times New Roman" pitchFamily="18" charset="0"/>
              <a:cs typeface="Times New Roman" pitchFamily="18" charset="0"/>
            </a:endParaRPr>
          </a:p>
          <a:p>
            <a:r>
              <a:rPr lang="kk-KZ" sz="3200" dirty="0" smtClean="0">
                <a:latin typeface="Times New Roman" pitchFamily="18" charset="0"/>
                <a:cs typeface="Times New Roman" pitchFamily="18" charset="0"/>
              </a:rPr>
              <a:t>     Пряниктерді пiсiрулерден кейiн 20-22 мин аралығында 40-45°С температураға дейін суытып алады. Құрыштан жасалған торларда немесе лентада пісіру кезінде  орымсыз, сол бетте тiкелей  өндiрiп алады. Орымдарды бұйым тордан немесе құрыштан жасалған лентадан оңай ажыратылатын болған жағдайда ғана өндiрiп алады. Траферат парақтарда пiсiру кезінде  оларды үлдiрiктегi бұйымдармен бiрге немесе жылжымайтын стеллаждарда орнатады. Бұйымдар мұндай алдын ала салқындатылғаннан кейiн соңғы салқындатуға оңай түсiп түседi. Пряниктерді суыту кезінде олардың ылғалдығы едәуiр төмендейдi. Бұл процесс шара бойынша температураның төмендеуiн  баяулатады.</a:t>
            </a:r>
            <a:endParaRPr lang="ru-RU" sz="3200" dirty="0">
              <a:latin typeface="Times New Roman" pitchFamily="18" charset="0"/>
              <a:cs typeface="Times New Roman" pitchFamily="18" charset="0"/>
            </a:endParaRPr>
          </a:p>
        </p:txBody>
      </p:sp>
      <p:pic>
        <p:nvPicPr>
          <p:cNvPr id="4" name="Рисунок 3"/>
          <p:cNvPicPr/>
          <p:nvPr/>
        </p:nvPicPr>
        <p:blipFill>
          <a:blip r:embed="rId2" cstate="print"/>
          <a:srcRect/>
          <a:stretch>
            <a:fillRect/>
          </a:stretch>
        </p:blipFill>
        <p:spPr bwMode="auto">
          <a:xfrm>
            <a:off x="0" y="0"/>
            <a:ext cx="1714480" cy="1000108"/>
          </a:xfrm>
          <a:prstGeom prst="snip2DiagRect">
            <a:avLst/>
          </a:prstGeom>
          <a:solidFill>
            <a:srgbClr val="FFFFFF">
              <a:shade val="85000"/>
            </a:srgbClr>
          </a:solidFill>
          <a:ln w="88900" cap="sq">
            <a:noFill/>
            <a:miter lim="800000"/>
          </a:ln>
          <a:effectLst>
            <a:outerShdw blurRad="107950" dist="12700" dir="5400000" algn="ctr">
              <a:srgbClr val="000000"/>
            </a:outerShdw>
            <a:reflection blurRad="6350" stA="50000" endA="300" endPos="5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5" name="Рисунок 4"/>
          <p:cNvPicPr/>
          <p:nvPr/>
        </p:nvPicPr>
        <p:blipFill>
          <a:blip r:embed="rId3" cstate="print"/>
          <a:srcRect/>
          <a:stretch>
            <a:fillRect/>
          </a:stretch>
        </p:blipFill>
        <p:spPr bwMode="auto">
          <a:xfrm>
            <a:off x="1714480" y="0"/>
            <a:ext cx="2214578" cy="1000108"/>
          </a:xfrm>
          <a:prstGeom prst="snip2DiagRect">
            <a:avLst/>
          </a:prstGeom>
          <a:solidFill>
            <a:srgbClr val="FFFFFF">
              <a:shade val="85000"/>
            </a:srgbClr>
          </a:solidFill>
          <a:ln w="88900" cap="sq">
            <a:noFill/>
            <a:miter lim="800000"/>
          </a:ln>
          <a:effectLst>
            <a:outerShdw blurRad="107950" dist="12700" dir="5400000" algn="ctr">
              <a:srgbClr val="000000"/>
            </a:outerShdw>
            <a:reflection blurRad="6350" stA="50000" endA="300" endPos="5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6" name="Рисунок 5"/>
          <p:cNvPicPr/>
          <p:nvPr/>
        </p:nvPicPr>
        <p:blipFill>
          <a:blip r:embed="rId4" cstate="print"/>
          <a:srcRect/>
          <a:stretch>
            <a:fillRect/>
          </a:stretch>
        </p:blipFill>
        <p:spPr bwMode="auto">
          <a:xfrm>
            <a:off x="3929058" y="0"/>
            <a:ext cx="1785950" cy="1000108"/>
          </a:xfrm>
          <a:prstGeom prst="snip2DiagRect">
            <a:avLst/>
          </a:prstGeom>
          <a:solidFill>
            <a:srgbClr val="FFFFFF">
              <a:shade val="85000"/>
            </a:srgbClr>
          </a:solidFill>
          <a:ln w="88900" cap="sq">
            <a:noFill/>
            <a:miter lim="800000"/>
          </a:ln>
          <a:effectLst>
            <a:outerShdw blurRad="107950" dist="12700" dir="5400000" algn="ctr">
              <a:srgbClr val="000000"/>
            </a:outerShdw>
            <a:reflection blurRad="6350" stA="50000" endA="300" endPos="5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7" name="Рисунок 6"/>
          <p:cNvPicPr/>
          <p:nvPr/>
        </p:nvPicPr>
        <p:blipFill>
          <a:blip r:embed="rId5" cstate="print"/>
          <a:srcRect/>
          <a:stretch>
            <a:fillRect/>
          </a:stretch>
        </p:blipFill>
        <p:spPr bwMode="auto">
          <a:xfrm>
            <a:off x="5786446" y="0"/>
            <a:ext cx="1714512" cy="1000107"/>
          </a:xfrm>
          <a:prstGeom prst="snip2DiagRect">
            <a:avLst/>
          </a:prstGeom>
          <a:solidFill>
            <a:srgbClr val="FFFFFF">
              <a:shade val="85000"/>
            </a:srgbClr>
          </a:solidFill>
          <a:ln w="88900" cap="sq">
            <a:noFill/>
            <a:miter lim="800000"/>
          </a:ln>
          <a:effectLst>
            <a:outerShdw blurRad="107950" dist="12700" dir="5400000" algn="ctr">
              <a:srgbClr val="000000"/>
            </a:outerShdw>
            <a:reflection blurRad="6350" stA="50000" endA="300" endPos="5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8" name="Рисунок 7"/>
          <p:cNvPicPr/>
          <p:nvPr/>
        </p:nvPicPr>
        <p:blipFill>
          <a:blip r:embed="rId6" cstate="print"/>
          <a:srcRect/>
          <a:stretch>
            <a:fillRect/>
          </a:stretch>
        </p:blipFill>
        <p:spPr bwMode="auto">
          <a:xfrm>
            <a:off x="7572364" y="0"/>
            <a:ext cx="1571636" cy="1000108"/>
          </a:xfrm>
          <a:prstGeom prst="snip2DiagRect">
            <a:avLst/>
          </a:prstGeom>
          <a:solidFill>
            <a:srgbClr val="FFFFFF">
              <a:shade val="85000"/>
            </a:srgbClr>
          </a:solidFill>
          <a:ln w="88900" cap="sq">
            <a:noFill/>
            <a:miter lim="800000"/>
          </a:ln>
          <a:effectLst>
            <a:outerShdw blurRad="107950" dist="12700" dir="5400000" algn="ctr">
              <a:srgbClr val="000000"/>
            </a:outerShdw>
            <a:reflection blurRad="6350" stA="50000" endA="300" endPos="5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par>
                                <p:cTn id="10" presetID="50" presetClass="entr" presetSubtype="0" decel="10000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ppt_w</p:attrName>
                                        </p:attrNameLst>
                                      </p:cBhvr>
                                      <p:tavLst>
                                        <p:tav tm="0">
                                          <p:val>
                                            <p:strVal val="#ppt_w+.3"/>
                                          </p:val>
                                        </p:tav>
                                        <p:tav tm="100000">
                                          <p:val>
                                            <p:strVal val="#ppt_w"/>
                                          </p:val>
                                        </p:tav>
                                      </p:tavLst>
                                    </p:anim>
                                    <p:anim calcmode="lin" valueType="num">
                                      <p:cBhvr>
                                        <p:cTn id="13" dur="1000" fill="hold"/>
                                        <p:tgtEl>
                                          <p:spTgt spid="5"/>
                                        </p:tgtEl>
                                        <p:attrNameLst>
                                          <p:attrName>ppt_h</p:attrName>
                                        </p:attrNameLst>
                                      </p:cBhvr>
                                      <p:tavLst>
                                        <p:tav tm="0">
                                          <p:val>
                                            <p:strVal val="#ppt_h"/>
                                          </p:val>
                                        </p:tav>
                                        <p:tav tm="100000">
                                          <p:val>
                                            <p:strVal val="#ppt_h"/>
                                          </p:val>
                                        </p:tav>
                                      </p:tavLst>
                                    </p:anim>
                                    <p:animEffect transition="in" filter="fade">
                                      <p:cBhvr>
                                        <p:cTn id="14" dur="1000"/>
                                        <p:tgtEl>
                                          <p:spTgt spid="5"/>
                                        </p:tgtEl>
                                      </p:cBhvr>
                                    </p:animEffect>
                                  </p:childTnLst>
                                </p:cTn>
                              </p:par>
                              <p:par>
                                <p:cTn id="15" presetID="50" presetClass="entr" presetSubtype="0" decel="10000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1000" fill="hold"/>
                                        <p:tgtEl>
                                          <p:spTgt spid="6"/>
                                        </p:tgtEl>
                                        <p:attrNameLst>
                                          <p:attrName>ppt_w</p:attrName>
                                        </p:attrNameLst>
                                      </p:cBhvr>
                                      <p:tavLst>
                                        <p:tav tm="0">
                                          <p:val>
                                            <p:strVal val="#ppt_w+.3"/>
                                          </p:val>
                                        </p:tav>
                                        <p:tav tm="100000">
                                          <p:val>
                                            <p:strVal val="#ppt_w"/>
                                          </p:val>
                                        </p:tav>
                                      </p:tavLst>
                                    </p:anim>
                                    <p:anim calcmode="lin" valueType="num">
                                      <p:cBhvr>
                                        <p:cTn id="18" dur="1000" fill="hold"/>
                                        <p:tgtEl>
                                          <p:spTgt spid="6"/>
                                        </p:tgtEl>
                                        <p:attrNameLst>
                                          <p:attrName>ppt_h</p:attrName>
                                        </p:attrNameLst>
                                      </p:cBhvr>
                                      <p:tavLst>
                                        <p:tav tm="0">
                                          <p:val>
                                            <p:strVal val="#ppt_h"/>
                                          </p:val>
                                        </p:tav>
                                        <p:tav tm="100000">
                                          <p:val>
                                            <p:strVal val="#ppt_h"/>
                                          </p:val>
                                        </p:tav>
                                      </p:tavLst>
                                    </p:anim>
                                    <p:animEffect transition="in" filter="fade">
                                      <p:cBhvr>
                                        <p:cTn id="19" dur="1000"/>
                                        <p:tgtEl>
                                          <p:spTgt spid="6"/>
                                        </p:tgtEl>
                                      </p:cBhvr>
                                    </p:animEffect>
                                  </p:childTnLst>
                                </p:cTn>
                              </p:par>
                              <p:par>
                                <p:cTn id="20" presetID="50" presetClass="entr" presetSubtype="0" decel="10000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1000" fill="hold"/>
                                        <p:tgtEl>
                                          <p:spTgt spid="7"/>
                                        </p:tgtEl>
                                        <p:attrNameLst>
                                          <p:attrName>ppt_w</p:attrName>
                                        </p:attrNameLst>
                                      </p:cBhvr>
                                      <p:tavLst>
                                        <p:tav tm="0">
                                          <p:val>
                                            <p:strVal val="#ppt_w+.3"/>
                                          </p:val>
                                        </p:tav>
                                        <p:tav tm="100000">
                                          <p:val>
                                            <p:strVal val="#ppt_w"/>
                                          </p:val>
                                        </p:tav>
                                      </p:tavLst>
                                    </p:anim>
                                    <p:anim calcmode="lin" valueType="num">
                                      <p:cBhvr>
                                        <p:cTn id="23" dur="1000" fill="hold"/>
                                        <p:tgtEl>
                                          <p:spTgt spid="7"/>
                                        </p:tgtEl>
                                        <p:attrNameLst>
                                          <p:attrName>ppt_h</p:attrName>
                                        </p:attrNameLst>
                                      </p:cBhvr>
                                      <p:tavLst>
                                        <p:tav tm="0">
                                          <p:val>
                                            <p:strVal val="#ppt_h"/>
                                          </p:val>
                                        </p:tav>
                                        <p:tav tm="100000">
                                          <p:val>
                                            <p:strVal val="#ppt_h"/>
                                          </p:val>
                                        </p:tav>
                                      </p:tavLst>
                                    </p:anim>
                                    <p:animEffect transition="in" filter="fade">
                                      <p:cBhvr>
                                        <p:cTn id="24" dur="1000"/>
                                        <p:tgtEl>
                                          <p:spTgt spid="7"/>
                                        </p:tgtEl>
                                      </p:cBhvr>
                                    </p:animEffect>
                                  </p:childTnLst>
                                </p:cTn>
                              </p:par>
                              <p:par>
                                <p:cTn id="25" presetID="50" presetClass="entr" presetSubtype="0" decel="100000"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1000" fill="hold"/>
                                        <p:tgtEl>
                                          <p:spTgt spid="8"/>
                                        </p:tgtEl>
                                        <p:attrNameLst>
                                          <p:attrName>ppt_w</p:attrName>
                                        </p:attrNameLst>
                                      </p:cBhvr>
                                      <p:tavLst>
                                        <p:tav tm="0">
                                          <p:val>
                                            <p:strVal val="#ppt_w+.3"/>
                                          </p:val>
                                        </p:tav>
                                        <p:tav tm="100000">
                                          <p:val>
                                            <p:strVal val="#ppt_w"/>
                                          </p:val>
                                        </p:tav>
                                      </p:tavLst>
                                    </p:anim>
                                    <p:anim calcmode="lin" valueType="num">
                                      <p:cBhvr>
                                        <p:cTn id="28" dur="1000" fill="hold"/>
                                        <p:tgtEl>
                                          <p:spTgt spid="8"/>
                                        </p:tgtEl>
                                        <p:attrNameLst>
                                          <p:attrName>ppt_h</p:attrName>
                                        </p:attrNameLst>
                                      </p:cBhvr>
                                      <p:tavLst>
                                        <p:tav tm="0">
                                          <p:val>
                                            <p:strVal val="#ppt_h"/>
                                          </p:val>
                                        </p:tav>
                                        <p:tav tm="100000">
                                          <p:val>
                                            <p:strVal val="#ppt_h"/>
                                          </p:val>
                                        </p:tav>
                                      </p:tavLst>
                                    </p:anim>
                                    <p:animEffect transition="in" filter="fade">
                                      <p:cBhvr>
                                        <p:cTn id="29"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2000232" y="0"/>
            <a:ext cx="5500726" cy="1162050"/>
          </a:xfrm>
        </p:spPr>
        <p:txBody>
          <a:bodyPr>
            <a:noAutofit/>
          </a:bodyPr>
          <a:lstStyle/>
          <a:p>
            <a:r>
              <a:rPr lang="kk-KZ" sz="4000" dirty="0" smtClean="0">
                <a:latin typeface="Times New Roman" pitchFamily="18" charset="0"/>
                <a:cs typeface="Times New Roman" pitchFamily="18" charset="0"/>
              </a:rPr>
              <a:t>Кекс өндірісі </a:t>
            </a:r>
            <a:endParaRPr lang="ru-RU" sz="4000" dirty="0">
              <a:latin typeface="Times New Roman" pitchFamily="18" charset="0"/>
              <a:cs typeface="Times New Roman" pitchFamily="18" charset="0"/>
            </a:endParaRPr>
          </a:p>
        </p:txBody>
      </p:sp>
      <p:pic>
        <p:nvPicPr>
          <p:cNvPr id="7" name="Содержимое 6"/>
          <p:cNvPicPr>
            <a:picLocks noGrp="1"/>
          </p:cNvPicPr>
          <p:nvPr>
            <p:ph idx="1"/>
          </p:nvPr>
        </p:nvPicPr>
        <p:blipFill>
          <a:blip r:embed="rId2" cstate="print"/>
          <a:stretch>
            <a:fillRect/>
          </a:stretch>
        </p:blipFill>
        <p:spPr bwMode="auto">
          <a:xfrm>
            <a:off x="5143504" y="1571612"/>
            <a:ext cx="3786214" cy="414340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Текст 7"/>
          <p:cNvSpPr>
            <a:spLocks noGrp="1"/>
          </p:cNvSpPr>
          <p:nvPr>
            <p:ph type="body" sz="half" idx="2"/>
          </p:nvPr>
        </p:nvSpPr>
        <p:spPr>
          <a:xfrm>
            <a:off x="142844" y="1142984"/>
            <a:ext cx="4929222" cy="5429288"/>
          </a:xfrm>
        </p:spPr>
        <p:txBody>
          <a:bodyPr>
            <a:normAutofit fontScale="25000" lnSpcReduction="20000"/>
          </a:bodyPr>
          <a:lstStyle/>
          <a:p>
            <a:pPr algn="l"/>
            <a:r>
              <a:rPr lang="kk-KZ" sz="5600" dirty="0" smtClean="0">
                <a:ln>
                  <a:solidFill>
                    <a:schemeClr val="accent5">
                      <a:lumMod val="50000"/>
                    </a:schemeClr>
                  </a:solidFill>
                </a:ln>
                <a:solidFill>
                  <a:schemeClr val="tx1">
                    <a:lumMod val="95000"/>
                    <a:lumOff val="5000"/>
                  </a:schemeClr>
                </a:solidFill>
                <a:latin typeface="Times New Roman" pitchFamily="18" charset="0"/>
                <a:cs typeface="Times New Roman" pitchFamily="18" charset="0"/>
              </a:rPr>
              <a:t>Кекс - Жүзiмi бар ашытқылық немесе бисквит қамырынан әдетте және үйлену тойында немесе туған күнінде дәстүр бойынша әперуге пiсiрiлетiн тәттi кондитер бұйымы.Кекстердің төртбұрышты формамен пiсiп шыға алады немесе (үлкен сақинаның формасын)дөңгелек. Кекстiң ең жақын бауырласы – бұл орыс куличi.</a:t>
            </a:r>
            <a:endParaRPr lang="ru-RU" sz="5600" dirty="0" smtClean="0">
              <a:ln>
                <a:solidFill>
                  <a:schemeClr val="accent5">
                    <a:lumMod val="50000"/>
                  </a:schemeClr>
                </a:solidFill>
              </a:ln>
              <a:solidFill>
                <a:schemeClr val="tx1">
                  <a:lumMod val="95000"/>
                  <a:lumOff val="5000"/>
                </a:schemeClr>
              </a:solidFill>
              <a:latin typeface="Times New Roman" pitchFamily="18" charset="0"/>
              <a:cs typeface="Times New Roman" pitchFamily="18" charset="0"/>
            </a:endParaRPr>
          </a:p>
          <a:p>
            <a:pPr algn="l"/>
            <a:r>
              <a:rPr lang="kk-KZ" sz="5600" dirty="0" smtClean="0">
                <a:ln>
                  <a:solidFill>
                    <a:schemeClr val="accent5">
                      <a:lumMod val="50000"/>
                    </a:schemeClr>
                  </a:solidFill>
                </a:ln>
                <a:solidFill>
                  <a:schemeClr val="tx1">
                    <a:lumMod val="95000"/>
                    <a:lumOff val="5000"/>
                  </a:schemeClr>
                </a:solidFill>
                <a:latin typeface="Times New Roman" pitchFamily="18" charset="0"/>
                <a:cs typeface="Times New Roman" pitchFamily="18" charset="0"/>
              </a:rPr>
              <a:t>Кекстiң бiрiншi рецептi анар, жаңғақтар және жүзiм арпа пюрелерiнде араластыратын дарын ежелгi Римде табуға болу.Атау өзi сөз тiркестерiнiң жемiстерi ғасыр латынша орташа пайдаболды: Fructus, старофранцукого: frui )жәнебәлiшкөнескандинавия: Тоты, ағылшын: kechel.</a:t>
            </a:r>
            <a:endParaRPr lang="ru-RU" sz="5600" dirty="0" smtClean="0">
              <a:ln>
                <a:solidFill>
                  <a:schemeClr val="accent5">
                    <a:lumMod val="50000"/>
                  </a:schemeClr>
                </a:solidFill>
              </a:ln>
              <a:solidFill>
                <a:schemeClr val="tx1">
                  <a:lumMod val="95000"/>
                  <a:lumOff val="5000"/>
                </a:schemeClr>
              </a:solidFill>
              <a:latin typeface="Times New Roman" pitchFamily="18" charset="0"/>
              <a:cs typeface="Times New Roman" pitchFamily="18" charset="0"/>
            </a:endParaRPr>
          </a:p>
          <a:p>
            <a:pPr algn="l"/>
            <a:r>
              <a:rPr lang="kk-KZ" sz="5600" dirty="0" smtClean="0">
                <a:ln>
                  <a:solidFill>
                    <a:schemeClr val="accent5">
                      <a:lumMod val="50000"/>
                    </a:schemeClr>
                  </a:solidFill>
                </a:ln>
                <a:solidFill>
                  <a:schemeClr val="tx1">
                    <a:lumMod val="95000"/>
                    <a:lumOff val="5000"/>
                  </a:schemeClr>
                </a:solidFill>
                <a:latin typeface="Times New Roman" pitchFamily="18" charset="0"/>
                <a:cs typeface="Times New Roman" pitchFamily="18" charset="0"/>
              </a:rPr>
              <a:t> Кекстер барлық Еуропа бойынша жайылды, бiрақ олардың даярлауының рецепттерi әртүрлi елдерде алуан түрлi және жергiлiктi ингредиенттерден тәуелдi болады.</a:t>
            </a:r>
            <a:endParaRPr lang="ru-RU" sz="5600" dirty="0" smtClean="0">
              <a:ln>
                <a:solidFill>
                  <a:schemeClr val="accent5">
                    <a:lumMod val="50000"/>
                  </a:schemeClr>
                </a:solidFill>
              </a:ln>
              <a:solidFill>
                <a:schemeClr val="tx1">
                  <a:lumMod val="95000"/>
                  <a:lumOff val="5000"/>
                </a:schemeClr>
              </a:solidFill>
              <a:latin typeface="Times New Roman" pitchFamily="18" charset="0"/>
              <a:cs typeface="Times New Roman" pitchFamily="18" charset="0"/>
            </a:endParaRPr>
          </a:p>
          <a:p>
            <a:pPr algn="l"/>
            <a:r>
              <a:rPr lang="kk-KZ" sz="5600" dirty="0" smtClean="0">
                <a:ln>
                  <a:solidFill>
                    <a:schemeClr val="accent5">
                      <a:lumMod val="50000"/>
                    </a:schemeClr>
                  </a:solidFill>
                </a:ln>
                <a:solidFill>
                  <a:schemeClr val="tx1">
                    <a:lumMod val="95000"/>
                    <a:lumOff val="5000"/>
                  </a:schemeClr>
                </a:solidFill>
                <a:latin typeface="Times New Roman" pitchFamily="18" charset="0"/>
                <a:cs typeface="Times New Roman" pitchFamily="18" charset="0"/>
              </a:rPr>
              <a:t>Багама.</a:t>
            </a:r>
            <a:endParaRPr lang="ru-RU" sz="5600" dirty="0" smtClean="0">
              <a:ln>
                <a:solidFill>
                  <a:schemeClr val="accent5">
                    <a:lumMod val="50000"/>
                  </a:schemeClr>
                </a:solidFill>
              </a:ln>
              <a:solidFill>
                <a:schemeClr val="tx1">
                  <a:lumMod val="95000"/>
                  <a:lumOff val="5000"/>
                </a:schemeClr>
              </a:solidFill>
              <a:latin typeface="Times New Roman" pitchFamily="18" charset="0"/>
              <a:cs typeface="Times New Roman" pitchFamily="18" charset="0"/>
            </a:endParaRPr>
          </a:p>
          <a:p>
            <a:pPr algn="l"/>
            <a:r>
              <a:rPr lang="kk-KZ" sz="5600" dirty="0" smtClean="0">
                <a:ln>
                  <a:solidFill>
                    <a:schemeClr val="accent5">
                      <a:lumMod val="50000"/>
                    </a:schemeClr>
                  </a:solidFill>
                </a:ln>
                <a:solidFill>
                  <a:schemeClr val="tx1">
                    <a:lumMod val="95000"/>
                    <a:lumOff val="5000"/>
                  </a:schemeClr>
                </a:solidFill>
                <a:latin typeface="Times New Roman" pitchFamily="18" charset="0"/>
                <a:cs typeface="Times New Roman" pitchFamily="18" charset="0"/>
              </a:rPr>
              <a:t>Жемiстер, жаңғақтар және кекстер үшiн iшiне салынған ретiнде қолайлы Жүзiмдер Багам аралдарында айлар Ромда 2 мен 3 пен аралығындағы шыдайды.Кекстер пiсiрулерден кейiн iшiне салынған шыдаған Роммен суарады.</a:t>
            </a:r>
            <a:endParaRPr lang="ru-RU" sz="5600" dirty="0" smtClean="0">
              <a:ln>
                <a:solidFill>
                  <a:schemeClr val="accent5">
                    <a:lumMod val="50000"/>
                  </a:schemeClr>
                </a:solidFill>
              </a:ln>
              <a:solidFill>
                <a:schemeClr val="tx1">
                  <a:lumMod val="95000"/>
                  <a:lumOff val="5000"/>
                </a:schemeClr>
              </a:solidFill>
              <a:latin typeface="Times New Roman" pitchFamily="18" charset="0"/>
              <a:cs typeface="Times New Roman" pitchFamily="18" charset="0"/>
            </a:endParaRPr>
          </a:p>
          <a:p>
            <a:pPr algn="l"/>
            <a:r>
              <a:rPr lang="kk-KZ" sz="5600" dirty="0" smtClean="0">
                <a:ln>
                  <a:solidFill>
                    <a:schemeClr val="accent5">
                      <a:lumMod val="50000"/>
                    </a:schemeClr>
                  </a:solidFill>
                </a:ln>
                <a:solidFill>
                  <a:schemeClr val="tx1">
                    <a:lumMod val="95000"/>
                    <a:lumOff val="5000"/>
                  </a:schemeClr>
                </a:solidFill>
                <a:latin typeface="Times New Roman" pitchFamily="18" charset="0"/>
                <a:cs typeface="Times New Roman" pitchFamily="18" charset="0"/>
              </a:rPr>
              <a:t>Германия</a:t>
            </a:r>
            <a:endParaRPr lang="ru-RU" sz="5600" dirty="0" smtClean="0">
              <a:ln>
                <a:solidFill>
                  <a:schemeClr val="accent5">
                    <a:lumMod val="50000"/>
                  </a:schemeClr>
                </a:solidFill>
              </a:ln>
              <a:solidFill>
                <a:schemeClr val="tx1">
                  <a:lumMod val="95000"/>
                  <a:lumOff val="5000"/>
                </a:schemeClr>
              </a:solidFill>
              <a:latin typeface="Times New Roman" pitchFamily="18" charset="0"/>
              <a:cs typeface="Times New Roman" pitchFamily="18" charset="0"/>
            </a:endParaRPr>
          </a:p>
          <a:p>
            <a:pPr algn="l"/>
            <a:r>
              <a:rPr lang="kk-KZ" sz="5600" dirty="0" smtClean="0">
                <a:ln>
                  <a:solidFill>
                    <a:schemeClr val="accent5">
                      <a:lumMod val="50000"/>
                    </a:schemeClr>
                  </a:solidFill>
                </a:ln>
                <a:solidFill>
                  <a:schemeClr val="tx1">
                    <a:lumMod val="95000"/>
                    <a:lumOff val="5000"/>
                  </a:schemeClr>
                </a:solidFill>
                <a:latin typeface="Times New Roman" pitchFamily="18" charset="0"/>
                <a:cs typeface="Times New Roman" pitchFamily="18" charset="0"/>
              </a:rPr>
              <a:t>Штоллен дәстүрлi немiс кексiтiк төртбұрышты формадағы рождестволарға әдетте пiсiредi және қант опаларымен себедi.</a:t>
            </a:r>
            <a:endParaRPr lang="ru-RU" sz="5600" dirty="0" smtClean="0">
              <a:ln>
                <a:solidFill>
                  <a:schemeClr val="accent5">
                    <a:lumMod val="50000"/>
                  </a:schemeClr>
                </a:solidFill>
              </a:ln>
              <a:solidFill>
                <a:schemeClr val="tx1">
                  <a:lumMod val="95000"/>
                  <a:lumOff val="5000"/>
                </a:schemeClr>
              </a:solidFill>
              <a:latin typeface="Times New Roman" pitchFamily="18" charset="0"/>
              <a:cs typeface="Times New Roman" pitchFamily="18" charset="0"/>
            </a:endParaRPr>
          </a:p>
          <a:p>
            <a:pPr algn="l"/>
            <a:r>
              <a:rPr lang="kk-KZ" sz="5600" dirty="0" smtClean="0">
                <a:ln>
                  <a:solidFill>
                    <a:schemeClr val="accent5">
                      <a:lumMod val="50000"/>
                    </a:schemeClr>
                  </a:solidFill>
                </a:ln>
                <a:solidFill>
                  <a:schemeClr val="tx1">
                    <a:lumMod val="95000"/>
                    <a:lumOff val="5000"/>
                  </a:schemeClr>
                </a:solidFill>
                <a:latin typeface="Times New Roman" pitchFamily="18" charset="0"/>
                <a:cs typeface="Times New Roman" pitchFamily="18" charset="0"/>
              </a:rPr>
              <a:t>Румыния</a:t>
            </a:r>
            <a:endParaRPr lang="ru-RU" sz="5600" dirty="0" smtClean="0">
              <a:ln>
                <a:solidFill>
                  <a:schemeClr val="accent5">
                    <a:lumMod val="50000"/>
                  </a:schemeClr>
                </a:solidFill>
              </a:ln>
              <a:solidFill>
                <a:schemeClr val="tx1">
                  <a:lumMod val="95000"/>
                  <a:lumOff val="5000"/>
                </a:schemeClr>
              </a:solidFill>
              <a:latin typeface="Times New Roman" pitchFamily="18" charset="0"/>
              <a:cs typeface="Times New Roman" pitchFamily="18" charset="0"/>
            </a:endParaRPr>
          </a:p>
          <a:p>
            <a:pPr algn="l"/>
            <a:r>
              <a:rPr lang="kk-KZ" sz="5600" dirty="0" smtClean="0">
                <a:ln>
                  <a:solidFill>
                    <a:schemeClr val="accent5">
                      <a:lumMod val="50000"/>
                    </a:schemeClr>
                  </a:solidFill>
                </a:ln>
                <a:solidFill>
                  <a:schemeClr val="tx1">
                    <a:lumMod val="95000"/>
                    <a:lumOff val="5000"/>
                  </a:schemeClr>
                </a:solidFill>
                <a:latin typeface="Times New Roman" pitchFamily="18" charset="0"/>
                <a:cs typeface="Times New Roman" pitchFamily="18" charset="0"/>
              </a:rPr>
              <a:t>Кекс Румынияларда (рождество, жаңажыл, пасха) үлкен мерекелерге пiсiредi.</a:t>
            </a:r>
            <a:endParaRPr lang="ru-RU" sz="5600" dirty="0" smtClean="0">
              <a:ln>
                <a:solidFill>
                  <a:schemeClr val="accent5">
                    <a:lumMod val="50000"/>
                  </a:schemeClr>
                </a:solidFill>
              </a:ln>
              <a:solidFill>
                <a:schemeClr val="tx1">
                  <a:lumMod val="95000"/>
                  <a:lumOff val="5000"/>
                </a:schemeClr>
              </a:solidFill>
              <a:latin typeface="Times New Roman" pitchFamily="18" charset="0"/>
              <a:cs typeface="Times New Roman" pitchFamily="18" charset="0"/>
            </a:endParaRPr>
          </a:p>
          <a:p>
            <a:pPr algn="l"/>
            <a:r>
              <a:rPr lang="kk-KZ" sz="5600" dirty="0" smtClean="0">
                <a:ln>
                  <a:solidFill>
                    <a:schemeClr val="accent5">
                      <a:lumMod val="50000"/>
                    </a:schemeClr>
                  </a:solidFill>
                </a:ln>
                <a:solidFill>
                  <a:schemeClr val="tx1">
                    <a:lumMod val="95000"/>
                    <a:lumOff val="5000"/>
                  </a:schemeClr>
                </a:solidFill>
                <a:latin typeface="Times New Roman" pitchFamily="18" charset="0"/>
                <a:cs typeface="Times New Roman" pitchFamily="18" charset="0"/>
              </a:rPr>
              <a:t>Швейцария</a:t>
            </a:r>
            <a:endParaRPr lang="ru-RU" sz="5600" dirty="0" smtClean="0">
              <a:ln>
                <a:solidFill>
                  <a:schemeClr val="accent5">
                    <a:lumMod val="50000"/>
                  </a:schemeClr>
                </a:solidFill>
              </a:ln>
              <a:solidFill>
                <a:schemeClr val="tx1">
                  <a:lumMod val="95000"/>
                  <a:lumOff val="5000"/>
                </a:schemeClr>
              </a:solidFill>
              <a:latin typeface="Times New Roman" pitchFamily="18" charset="0"/>
              <a:cs typeface="Times New Roman" pitchFamily="18" charset="0"/>
            </a:endParaRPr>
          </a:p>
          <a:p>
            <a:pPr algn="l"/>
            <a:r>
              <a:rPr lang="kk-KZ" sz="5600" dirty="0" smtClean="0">
                <a:ln>
                  <a:solidFill>
                    <a:schemeClr val="accent5">
                      <a:lumMod val="50000"/>
                    </a:schemeClr>
                  </a:solidFill>
                </a:ln>
                <a:solidFill>
                  <a:schemeClr val="tx1">
                    <a:lumMod val="95000"/>
                    <a:lumOff val="5000"/>
                  </a:schemeClr>
                </a:solidFill>
                <a:latin typeface="Times New Roman" pitchFamily="18" charset="0"/>
                <a:cs typeface="Times New Roman" pitchFamily="18" charset="0"/>
              </a:rPr>
              <a:t>Дәстүрлi кекс Швейцарияларда (алмұрт наны) Birnenbrot деп атайды.Оның өте жеңiлi және тәттi, цукаттар мен және жаңғақтар мен сайланады.</a:t>
            </a:r>
            <a:endParaRPr lang="ru-RU" sz="5600" dirty="0" smtClean="0">
              <a:ln>
                <a:solidFill>
                  <a:schemeClr val="accent5">
                    <a:lumMod val="50000"/>
                  </a:schemeClr>
                </a:solidFill>
              </a:ln>
              <a:solidFill>
                <a:schemeClr val="tx1">
                  <a:lumMod val="95000"/>
                  <a:lumOff val="5000"/>
                </a:schemeClr>
              </a:solidFill>
              <a:latin typeface="Times New Roman" pitchFamily="18" charset="0"/>
              <a:cs typeface="Times New Roman" pitchFamily="18" charset="0"/>
            </a:endParaRPr>
          </a:p>
          <a:p>
            <a:pPr algn="l"/>
            <a:r>
              <a:rPr lang="kk-KZ" sz="5600" dirty="0" smtClean="0">
                <a:ln>
                  <a:solidFill>
                    <a:schemeClr val="accent5">
                      <a:lumMod val="50000"/>
                    </a:schemeClr>
                  </a:solidFill>
                </a:ln>
                <a:solidFill>
                  <a:schemeClr val="tx1">
                    <a:lumMod val="95000"/>
                    <a:lumOff val="5000"/>
                  </a:schemeClr>
                </a:solidFill>
                <a:latin typeface="Times New Roman" pitchFamily="18" charset="0"/>
                <a:cs typeface="Times New Roman" pitchFamily="18" charset="0"/>
              </a:rPr>
              <a:t>Ұлыбритания</a:t>
            </a:r>
            <a:endParaRPr lang="ru-RU" sz="5600" dirty="0" smtClean="0">
              <a:ln>
                <a:solidFill>
                  <a:schemeClr val="accent5">
                    <a:lumMod val="50000"/>
                  </a:schemeClr>
                </a:solidFill>
              </a:ln>
              <a:solidFill>
                <a:schemeClr val="tx1">
                  <a:lumMod val="95000"/>
                  <a:lumOff val="5000"/>
                </a:schemeClr>
              </a:solidFill>
              <a:latin typeface="Times New Roman" pitchFamily="18" charset="0"/>
              <a:cs typeface="Times New Roman" pitchFamily="18" charset="0"/>
            </a:endParaRPr>
          </a:p>
          <a:p>
            <a:pPr algn="l"/>
            <a:r>
              <a:rPr lang="kk-KZ" sz="5600" dirty="0" smtClean="0">
                <a:ln>
                  <a:solidFill>
                    <a:schemeClr val="accent5">
                      <a:lumMod val="50000"/>
                    </a:schemeClr>
                  </a:solidFill>
                </a:ln>
                <a:solidFill>
                  <a:schemeClr val="tx1">
                    <a:lumMod val="95000"/>
                    <a:lumOff val="5000"/>
                  </a:schemeClr>
                </a:solidFill>
                <a:latin typeface="Times New Roman" pitchFamily="18" charset="0"/>
                <a:cs typeface="Times New Roman" pitchFamily="18" charset="0"/>
              </a:rPr>
              <a:t>Кекстер Ұлыбританияда өте әйгiлi. Рождествоға дәстүрлi кекс жабулы марципанмен немесе ақ глазурьмен болуы керек.</a:t>
            </a:r>
            <a:endParaRPr lang="ru-RU" sz="5600" dirty="0" smtClean="0">
              <a:ln>
                <a:solidFill>
                  <a:schemeClr val="accent5">
                    <a:lumMod val="50000"/>
                  </a:schemeClr>
                </a:solidFill>
              </a:ln>
              <a:solidFill>
                <a:schemeClr val="tx1">
                  <a:lumMod val="95000"/>
                  <a:lumOff val="5000"/>
                </a:schemeClr>
              </a:solidFill>
              <a:latin typeface="Times New Roman" pitchFamily="18" charset="0"/>
              <a:cs typeface="Times New Roman" pitchFamily="18" charset="0"/>
            </a:endParaRPr>
          </a:p>
          <a:p>
            <a:endParaRPr lang="ru-RU"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nodeType="clickEffect">
                                  <p:stCondLst>
                                    <p:cond delay="0"/>
                                  </p:stCondLst>
                                  <p:iterate type="lt">
                                    <p:tmPct val="50000"/>
                                  </p:iterate>
                                  <p:childTnLst>
                                    <p:set>
                                      <p:cBhvr>
                                        <p:cTn id="6" dur="1" fill="hold">
                                          <p:stCondLst>
                                            <p:cond delay="0"/>
                                          </p:stCondLst>
                                        </p:cTn>
                                        <p:tgtEl>
                                          <p:spTgt spid="7"/>
                                        </p:tgtEl>
                                        <p:attrNameLst>
                                          <p:attrName>style.visibility</p:attrName>
                                        </p:attrNameLst>
                                      </p:cBhvr>
                                      <p:to>
                                        <p:strVal val="visible"/>
                                      </p:to>
                                    </p:set>
                                    <p:set>
                                      <p:cBhvr>
                                        <p:cTn id="7" dur="455" fill="hold">
                                          <p:stCondLst>
                                            <p:cond delay="0"/>
                                          </p:stCondLst>
                                        </p:cTn>
                                        <p:tgtEl>
                                          <p:spTgt spid="7"/>
                                        </p:tgtEl>
                                        <p:attrNameLst>
                                          <p:attrName>style.rotation</p:attrName>
                                        </p:attrNameLst>
                                      </p:cBhvr>
                                      <p:to>
                                        <p:strVal val="-45.0"/>
                                      </p:to>
                                    </p:set>
                                    <p:anim calcmode="lin" valueType="num">
                                      <p:cBhvr>
                                        <p:cTn id="8" dur="455" fill="hold">
                                          <p:stCondLst>
                                            <p:cond delay="455"/>
                                          </p:stCondLst>
                                        </p:cTn>
                                        <p:tgtEl>
                                          <p:spTgt spid="7"/>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7"/>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7"/>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7"/>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1285852" y="507171"/>
            <a:ext cx="6500858" cy="53553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kk-KZ"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Ұннан жасалған кондитер өнімдеріне қант, май, сүт, жұмыртқа және басқа өнімдер қосылып ұннан жасалған өнімдер жатады. Олардың энергетикалық және тағамдық құндылығы жоғары. Олардың құрамын белоктар, майлар, көмірсулар, минералды заттар мен витаминдер кіреді. Бұл заттардың мөлшері ұннан жасалған кондитер өнімдерінің жеке түрлерінде бірдей емес, ол рецептураға және қолданылатын ұн сортына байланысты.</a:t>
            </a:r>
            <a:endParaRPr kumimoji="0" lang="ru-RU"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kk-KZ"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Ұннан жасалған кондитер өнімдерінің өндіру кезінде қамырды қопсыту үшін негізінен химиялық қопсытқыштар (сода, көмір қышқылды аммоний) қолданылады, олар жоғары температурада газ тәрізді өнімдер бөліп ыдырайды. Ащытқыны тек май мен қанты аз өнімдерді өндіруде қолданады, себебі қант ашытқы клеткаларының өміршеңдігін тоқтатады.</a:t>
            </a:r>
            <a:endParaRPr kumimoji="0" lang="ru-RU"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kk-KZ"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Ұннан жасалған кондитер өнімдері жалпы кондитер өндірісінің 40% құрайды және әртүрлі құрамы мен қасиеттерімен ерекшеленеді.</a:t>
            </a:r>
            <a:endParaRPr kumimoji="0" lang="ru-RU"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kk-KZ"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Рецептурасы мен өндіру әдісіне қарай олар келесідей топтастырылады: печенье, крекер (құрғақ печенье), галеттер, пряниктер, вафли, пирожное мен торттар, кекстер жатады.</a:t>
            </a:r>
            <a:endParaRPr kumimoji="0" lang="kk-KZ" b="0" i="0" u="none" strike="noStrike" cap="none" normalizeH="0" baseline="0" dirty="0" smtClean="0">
              <a:ln>
                <a:noFill/>
              </a:ln>
              <a:solidFill>
                <a:schemeClr val="tx1"/>
              </a:solidFill>
              <a:effectLst/>
              <a:latin typeface="Arial" pitchFamily="34" charset="0"/>
            </a:endParaRPr>
          </a:p>
        </p:txBody>
      </p:sp>
    </p:spTree>
  </p:cSld>
  <p:clrMapOvr>
    <a:masterClrMapping/>
  </p:clrMapOvr>
  <p:transition>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285720" y="2000240"/>
            <a:ext cx="8572560" cy="4500594"/>
          </a:xfrm>
        </p:spPr>
        <p:txBody>
          <a:bodyPr>
            <a:noAutofit/>
          </a:bodyPr>
          <a:lstStyle/>
          <a:p>
            <a:pPr algn="l">
              <a:buFont typeface="Courier New" pitchFamily="49" charset="0"/>
              <a:buChar char="o"/>
            </a:pPr>
            <a:r>
              <a:rPr lang="kk-KZ" sz="1400" dirty="0" smtClean="0">
                <a:latin typeface="Times New Roman" pitchFamily="18" charset="0"/>
                <a:cs typeface="Times New Roman" pitchFamily="18" charset="0"/>
              </a:rPr>
              <a:t>Кекс  дегеніміз – ұнды  кондитерлік  өнім. Құрамында  қант, май  және жұмыртқасы көп  мөлшердегі  қамырдан дайындалуымен,  жоғары энергетик  алық  құндылығымен  және  әртүрлі сыртқы өңдеуден  өткендігімен ерекшеленеді. Кексті  өте май-қоспалы қамырдан  цукат, мейіз,  корица, шафран, жаңғақ  және т.б. қосып  пісіреді.  Бетін  өңдеуге  байланысты  кекстер – қант  ұнтағымен,  ұнтақталған  жаңғақпен; пішіні  бойынша – тіктөртбұрышты, домалақ  болады. Кекстің  ылғалдылығы  10-13%  болу қажет. Кекстерді дайындау  технологиясы  келесі  операциялардан тұрады:</a:t>
            </a: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  *</a:t>
            </a:r>
            <a:r>
              <a:rPr lang="kk-KZ" sz="1400" dirty="0" smtClean="0">
                <a:latin typeface="Times New Roman" pitchFamily="18" charset="0"/>
                <a:cs typeface="Times New Roman" pitchFamily="18" charset="0"/>
              </a:rPr>
              <a:t>Қамырды дайындау;</a:t>
            </a: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  *</a:t>
            </a:r>
            <a:r>
              <a:rPr lang="kk-KZ" sz="1400" dirty="0" smtClean="0">
                <a:latin typeface="Times New Roman" pitchFamily="18" charset="0"/>
                <a:cs typeface="Times New Roman" pitchFamily="18" charset="0"/>
              </a:rPr>
              <a:t>Пішіндеу;</a:t>
            </a: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  *</a:t>
            </a:r>
            <a:r>
              <a:rPr lang="kk-KZ" sz="1400" dirty="0" smtClean="0">
                <a:latin typeface="Times New Roman" pitchFamily="18" charset="0"/>
                <a:cs typeface="Times New Roman" pitchFamily="18" charset="0"/>
              </a:rPr>
              <a:t>Пісіру;</a:t>
            </a: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  *</a:t>
            </a:r>
            <a:r>
              <a:rPr lang="kk-KZ" sz="1400" dirty="0" smtClean="0">
                <a:latin typeface="Times New Roman" pitchFamily="18" charset="0"/>
                <a:cs typeface="Times New Roman" pitchFamily="18" charset="0"/>
              </a:rPr>
              <a:t>Өңдеу.</a:t>
            </a: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kk-KZ" sz="1400" dirty="0" smtClean="0">
                <a:latin typeface="Times New Roman" pitchFamily="18" charset="0"/>
                <a:cs typeface="Times New Roman" pitchFamily="18" charset="0"/>
              </a:rPr>
              <a:t>       Кексті   рецептура  бойынша  дайындау әдістері  келесі топтарға  бөлінеді: ашытқылар,  химиялық  қопсытқыштар, ашытқыларсыз  және  химиялық  қопсытқыштарсыз.</a:t>
            </a: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kk-KZ" sz="1400" dirty="0" smtClean="0">
                <a:latin typeface="Times New Roman" pitchFamily="18" charset="0"/>
                <a:cs typeface="Times New Roman" pitchFamily="18" charset="0"/>
              </a:rPr>
              <a:t>      Қамырды  ашытқылармен   дайындау  технологиясы  опарды дайындау  және  одан қамыр илеу.  Опарды  дайындау  үшін  50%  ашытқыны  жылы  суда  40°С  температурада  езеді.  Содан соң  жұмыртқаның  бөлігін ,  ұнды  рецептура  бойынша  50%  мөлшерде  сумен  араластырады.  Ашыту мерзімі  4-4,5  сағат,  температурасы  30-32°С, дайын опардың  қышқылдығы  3-3,5°Н. Қамырды  дайындау  үшін  опараға қантты, майды t 35-40 С жылытылған массаны әбден араластырады, содан кейін тұз, изюм, ванильді қалған 50% суды ерітілген ашытқыны қосады.</a:t>
            </a: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kk-KZ" sz="1400" dirty="0" smtClean="0">
                <a:latin typeface="Times New Roman" pitchFamily="18" charset="0"/>
                <a:cs typeface="Times New Roman" pitchFamily="18" charset="0"/>
              </a:rPr>
              <a:t>       Барлық шикізаттарды опарамен араластырады. Араластыру уақыты 10-20 мин. Содан кейін  32° С температурада 1,5-2 сағат ашытады.Ашыту кезендегі қамырдан СО</a:t>
            </a:r>
            <a:r>
              <a:rPr lang="kk-KZ" sz="1400" baseline="-25000" dirty="0" smtClean="0">
                <a:latin typeface="Times New Roman" pitchFamily="18" charset="0"/>
                <a:cs typeface="Times New Roman" pitchFamily="18" charset="0"/>
              </a:rPr>
              <a:t>2 </a:t>
            </a:r>
            <a:r>
              <a:rPr lang="kk-KZ" sz="1400" dirty="0" smtClean="0">
                <a:latin typeface="Times New Roman" pitchFamily="18" charset="0"/>
                <a:cs typeface="Times New Roman" pitchFamily="18" charset="0"/>
              </a:rPr>
              <a:t>шығару үшін 1-2 мин доғалайды. Дайын қамырдың көрсеткіштері: ылғалдылығы -20-32 %. Қышқылдылығы- 3-3,5; t – 30-32 º С.</a:t>
            </a:r>
            <a:endParaRPr lang="ru-RU" sz="1400" dirty="0">
              <a:latin typeface="Times New Roman" pitchFamily="18" charset="0"/>
              <a:cs typeface="Times New Roman" pitchFamily="18" charset="0"/>
            </a:endParaRPr>
          </a:p>
        </p:txBody>
      </p:sp>
      <p:sp>
        <p:nvSpPr>
          <p:cNvPr id="6" name="Текст 5"/>
          <p:cNvSpPr>
            <a:spLocks noGrp="1"/>
          </p:cNvSpPr>
          <p:nvPr>
            <p:ph type="body" idx="1"/>
          </p:nvPr>
        </p:nvSpPr>
        <p:spPr>
          <a:xfrm>
            <a:off x="714348" y="928670"/>
            <a:ext cx="7772400" cy="1509712"/>
          </a:xfrm>
        </p:spPr>
        <p:txBody>
          <a:bodyPr>
            <a:scene3d>
              <a:camera prst="orthographicFront"/>
              <a:lightRig rig="glow" dir="tl">
                <a:rot lat="0" lon="0" rev="5400000"/>
              </a:lightRig>
            </a:scene3d>
            <a:sp3d contourW="12700">
              <a:bevelT w="25400" h="25400"/>
              <a:contourClr>
                <a:schemeClr val="accent6">
                  <a:shade val="73000"/>
                </a:schemeClr>
              </a:contourClr>
            </a:sp3d>
          </a:bodyPr>
          <a:lstStyle/>
          <a:p>
            <a:r>
              <a:rPr lang="ru-RU" sz="4000" b="1" dirty="0">
                <a:ln w="11430">
                  <a:solidFill>
                    <a:schemeClr val="accent4">
                      <a:lumMod val="50000"/>
                    </a:schemeClr>
                  </a:solidFill>
                </a:ln>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cs typeface="Times New Roman" pitchFamily="18" charset="0"/>
              </a:rPr>
              <a:t>Кекс  </a:t>
            </a:r>
            <a:r>
              <a:rPr lang="kk-KZ" sz="4000" b="1" dirty="0">
                <a:ln w="11430">
                  <a:solidFill>
                    <a:schemeClr val="accent4">
                      <a:lumMod val="50000"/>
                    </a:schemeClr>
                  </a:solidFill>
                </a:ln>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cs typeface="Times New Roman" pitchFamily="18" charset="0"/>
              </a:rPr>
              <a:t>өндіру технологиясы</a:t>
            </a:r>
            <a:endParaRPr lang="ru-RU" sz="4000" b="1" dirty="0">
              <a:ln w="11430">
                <a:solidFill>
                  <a:schemeClr val="accent4">
                    <a:lumMod val="50000"/>
                  </a:schemeClr>
                </a:solidFill>
              </a:ln>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cs typeface="Times New Roman" pitchFamily="18" charset="0"/>
            </a:endParaRPr>
          </a:p>
          <a:p>
            <a:endParaRPr lang="ru-RU"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7" name="Рисунок 6"/>
          <p:cNvPicPr/>
          <p:nvPr/>
        </p:nvPicPr>
        <p:blipFill>
          <a:blip r:embed="rId2" cstate="print"/>
          <a:srcRect/>
          <a:stretch>
            <a:fillRect/>
          </a:stretch>
        </p:blipFill>
        <p:spPr bwMode="auto">
          <a:xfrm>
            <a:off x="0" y="0"/>
            <a:ext cx="2071670" cy="1214422"/>
          </a:xfrm>
          <a:prstGeom prst="ellipse">
            <a:avLst/>
          </a:prstGeom>
          <a:ln>
            <a:noFill/>
          </a:ln>
          <a:effectLst>
            <a:outerShdw blurRad="225425" dist="50800" dir="5220000" algn="ctr">
              <a:srgbClr val="000000">
                <a:alpha val="33000"/>
              </a:srgbClr>
            </a:outerShdw>
            <a:softEdge rad="112500"/>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pic>
      <p:pic>
        <p:nvPicPr>
          <p:cNvPr id="8" name="Рисунок 7"/>
          <p:cNvPicPr/>
          <p:nvPr/>
        </p:nvPicPr>
        <p:blipFill>
          <a:blip r:embed="rId3" cstate="print"/>
          <a:srcRect/>
          <a:stretch>
            <a:fillRect/>
          </a:stretch>
        </p:blipFill>
        <p:spPr bwMode="auto">
          <a:xfrm>
            <a:off x="2071670" y="0"/>
            <a:ext cx="1928826" cy="1214422"/>
          </a:xfrm>
          <a:prstGeom prst="ellipse">
            <a:avLst/>
          </a:prstGeom>
          <a:ln>
            <a:noFill/>
          </a:ln>
          <a:effectLst>
            <a:outerShdw blurRad="225425" dist="50800" dir="5220000" algn="ctr">
              <a:srgbClr val="000000">
                <a:alpha val="33000"/>
              </a:srgbClr>
            </a:outerShdw>
            <a:softEdge rad="112500"/>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pic>
      <p:pic>
        <p:nvPicPr>
          <p:cNvPr id="10" name="Рисунок 9"/>
          <p:cNvPicPr/>
          <p:nvPr/>
        </p:nvPicPr>
        <p:blipFill>
          <a:blip r:embed="rId4" cstate="print"/>
          <a:srcRect/>
          <a:stretch>
            <a:fillRect/>
          </a:stretch>
        </p:blipFill>
        <p:spPr bwMode="auto">
          <a:xfrm>
            <a:off x="4000496" y="0"/>
            <a:ext cx="1928826" cy="1214422"/>
          </a:xfrm>
          <a:prstGeom prst="ellipse">
            <a:avLst/>
          </a:prstGeom>
          <a:ln>
            <a:noFill/>
          </a:ln>
          <a:effectLst>
            <a:outerShdw blurRad="225425" dist="50800" dir="5220000" algn="ctr">
              <a:srgbClr val="000000">
                <a:alpha val="33000"/>
              </a:srgbClr>
            </a:outerShdw>
            <a:softEdge rad="112500"/>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pic>
      <p:pic>
        <p:nvPicPr>
          <p:cNvPr id="11" name="Рисунок 10"/>
          <p:cNvPicPr/>
          <p:nvPr/>
        </p:nvPicPr>
        <p:blipFill>
          <a:blip r:embed="rId5" cstate="print"/>
          <a:srcRect/>
          <a:stretch>
            <a:fillRect/>
          </a:stretch>
        </p:blipFill>
        <p:spPr bwMode="auto">
          <a:xfrm>
            <a:off x="5929322" y="0"/>
            <a:ext cx="1571636" cy="1214422"/>
          </a:xfrm>
          <a:prstGeom prst="ellipse">
            <a:avLst/>
          </a:prstGeom>
          <a:ln>
            <a:noFill/>
          </a:ln>
          <a:effectLst>
            <a:outerShdw blurRad="225425" dist="50800" dir="5220000" algn="ctr">
              <a:srgbClr val="000000">
                <a:alpha val="33000"/>
              </a:srgbClr>
            </a:outerShdw>
            <a:softEdge rad="112500"/>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pic>
      <p:pic>
        <p:nvPicPr>
          <p:cNvPr id="12" name="Рисунок 11"/>
          <p:cNvPicPr/>
          <p:nvPr/>
        </p:nvPicPr>
        <p:blipFill>
          <a:blip r:embed="rId6" cstate="print"/>
          <a:srcRect/>
          <a:stretch>
            <a:fillRect/>
          </a:stretch>
        </p:blipFill>
        <p:spPr bwMode="auto">
          <a:xfrm>
            <a:off x="7500958" y="0"/>
            <a:ext cx="1643042" cy="1214422"/>
          </a:xfrm>
          <a:prstGeom prst="ellipse">
            <a:avLst/>
          </a:prstGeom>
          <a:ln>
            <a:noFill/>
          </a:ln>
          <a:effectLst>
            <a:outerShdw blurRad="225425" dist="50800" dir="5220000" algn="ctr">
              <a:srgbClr val="000000">
                <a:alpha val="33000"/>
              </a:srgbClr>
            </a:outerShdw>
            <a:softEdge rad="112500"/>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trips(downLeft)">
                                      <p:cBhvr>
                                        <p:cTn id="7" dur="500"/>
                                        <p:tgtEl>
                                          <p:spTgt spid="7"/>
                                        </p:tgtEl>
                                      </p:cBhvr>
                                    </p:animEffect>
                                  </p:childTnLst>
                                </p:cTn>
                              </p:par>
                              <p:par>
                                <p:cTn id="8" presetID="18" presetClass="entr" presetSubtype="12"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strips(downLeft)">
                                      <p:cBhvr>
                                        <p:cTn id="10" dur="500"/>
                                        <p:tgtEl>
                                          <p:spTgt spid="8"/>
                                        </p:tgtEl>
                                      </p:cBhvr>
                                    </p:animEffect>
                                  </p:childTnLst>
                                </p:cTn>
                              </p:par>
                              <p:par>
                                <p:cTn id="11" presetID="18" presetClass="entr" presetSubtype="12"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strips(downLeft)">
                                      <p:cBhvr>
                                        <p:cTn id="13" dur="500"/>
                                        <p:tgtEl>
                                          <p:spTgt spid="10"/>
                                        </p:tgtEl>
                                      </p:cBhvr>
                                    </p:animEffect>
                                  </p:childTnLst>
                                </p:cTn>
                              </p:par>
                              <p:par>
                                <p:cTn id="14" presetID="18" presetClass="entr" presetSubtype="12"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strips(downLeft)">
                                      <p:cBhvr>
                                        <p:cTn id="16" dur="500"/>
                                        <p:tgtEl>
                                          <p:spTgt spid="11"/>
                                        </p:tgtEl>
                                      </p:cBhvr>
                                    </p:animEffect>
                                  </p:childTnLst>
                                </p:cTn>
                              </p:par>
                              <p:par>
                                <p:cTn id="17" presetID="18" presetClass="entr" presetSubtype="12"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strips(downLeft)">
                                      <p:cBhvr>
                                        <p:cTn id="1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42844" y="1071546"/>
            <a:ext cx="8858312" cy="6215082"/>
          </a:xfrm>
        </p:spPr>
        <p:txBody>
          <a:bodyPr>
            <a:normAutofit fontScale="90000"/>
          </a:bodyPr>
          <a:lstStyle/>
          <a:p>
            <a:pPr algn="l"/>
            <a:r>
              <a:rPr lang="kk-KZ" sz="1600" dirty="0" smtClean="0">
                <a:latin typeface="Times New Roman" pitchFamily="18" charset="0"/>
                <a:cs typeface="Times New Roman" pitchFamily="18" charset="0"/>
              </a:rPr>
              <a:t/>
            </a:r>
            <a:br>
              <a:rPr lang="kk-KZ" sz="1600" dirty="0" smtClean="0">
                <a:latin typeface="Times New Roman" pitchFamily="18" charset="0"/>
                <a:cs typeface="Times New Roman" pitchFamily="18" charset="0"/>
              </a:rPr>
            </a:br>
            <a:r>
              <a:rPr lang="kk-KZ" sz="1600" dirty="0" smtClean="0">
                <a:latin typeface="Times New Roman" pitchFamily="18" charset="0"/>
                <a:cs typeface="Times New Roman" pitchFamily="18" charset="0"/>
              </a:rPr>
              <a:t/>
            </a:r>
            <a:br>
              <a:rPr lang="kk-KZ" sz="1600" dirty="0" smtClean="0">
                <a:latin typeface="Times New Roman" pitchFamily="18" charset="0"/>
                <a:cs typeface="Times New Roman" pitchFamily="18" charset="0"/>
              </a:rPr>
            </a:br>
            <a:r>
              <a:rPr lang="kk-KZ" sz="1600" dirty="0" smtClean="0">
                <a:latin typeface="Times New Roman" pitchFamily="18" charset="0"/>
                <a:cs typeface="Times New Roman" pitchFamily="18" charset="0"/>
              </a:rPr>
              <a:t/>
            </a:r>
            <a:br>
              <a:rPr lang="kk-KZ" sz="1600" dirty="0" smtClean="0">
                <a:latin typeface="Times New Roman" pitchFamily="18" charset="0"/>
                <a:cs typeface="Times New Roman" pitchFamily="18" charset="0"/>
              </a:rPr>
            </a:br>
            <a:r>
              <a:rPr lang="kk-KZ" sz="1600" dirty="0" smtClean="0">
                <a:latin typeface="Times New Roman" pitchFamily="18" charset="0"/>
                <a:cs typeface="Times New Roman" pitchFamily="18" charset="0"/>
              </a:rPr>
              <a:t/>
            </a:r>
            <a:br>
              <a:rPr lang="kk-KZ" sz="1600" dirty="0" smtClean="0">
                <a:latin typeface="Times New Roman" pitchFamily="18" charset="0"/>
                <a:cs typeface="Times New Roman" pitchFamily="18" charset="0"/>
              </a:rPr>
            </a:br>
            <a:r>
              <a:rPr lang="kk-KZ" sz="1600" dirty="0" smtClean="0">
                <a:latin typeface="Times New Roman" pitchFamily="18" charset="0"/>
                <a:cs typeface="Times New Roman" pitchFamily="18" charset="0"/>
              </a:rPr>
              <a:t/>
            </a:r>
            <a:br>
              <a:rPr lang="kk-KZ" sz="1600" dirty="0" smtClean="0">
                <a:latin typeface="Times New Roman" pitchFamily="18" charset="0"/>
                <a:cs typeface="Times New Roman" pitchFamily="18" charset="0"/>
              </a:rPr>
            </a:br>
            <a:r>
              <a:rPr lang="kk-KZ" sz="1600" dirty="0" smtClean="0">
                <a:latin typeface="Times New Roman" pitchFamily="18" charset="0"/>
                <a:cs typeface="Times New Roman" pitchFamily="18" charset="0"/>
              </a:rPr>
              <a:t/>
            </a:r>
            <a:br>
              <a:rPr lang="kk-KZ" sz="1600" dirty="0" smtClean="0">
                <a:latin typeface="Times New Roman" pitchFamily="18" charset="0"/>
                <a:cs typeface="Times New Roman" pitchFamily="18" charset="0"/>
              </a:rPr>
            </a:br>
            <a:r>
              <a:rPr lang="kk-KZ" sz="1600" dirty="0" smtClean="0">
                <a:latin typeface="Times New Roman" pitchFamily="18" charset="0"/>
                <a:cs typeface="Times New Roman" pitchFamily="18" charset="0"/>
              </a:rPr>
              <a:t/>
            </a:r>
            <a:br>
              <a:rPr lang="kk-KZ" sz="1600" dirty="0" smtClean="0">
                <a:latin typeface="Times New Roman" pitchFamily="18" charset="0"/>
                <a:cs typeface="Times New Roman" pitchFamily="18" charset="0"/>
              </a:rPr>
            </a:br>
            <a:r>
              <a:rPr lang="kk-KZ" sz="1600" dirty="0" smtClean="0">
                <a:latin typeface="Times New Roman" pitchFamily="18" charset="0"/>
                <a:cs typeface="Times New Roman" pitchFamily="18" charset="0"/>
              </a:rPr>
              <a:t/>
            </a:r>
            <a:br>
              <a:rPr lang="kk-KZ" sz="1600" dirty="0" smtClean="0">
                <a:latin typeface="Times New Roman" pitchFamily="18" charset="0"/>
                <a:cs typeface="Times New Roman" pitchFamily="18" charset="0"/>
              </a:rPr>
            </a:br>
            <a:r>
              <a:rPr lang="kk-KZ" sz="1600" dirty="0" smtClean="0">
                <a:latin typeface="Times New Roman" pitchFamily="18" charset="0"/>
                <a:cs typeface="Times New Roman" pitchFamily="18" charset="0"/>
              </a:rPr>
              <a:t/>
            </a:r>
            <a:br>
              <a:rPr lang="kk-KZ" sz="1600" dirty="0" smtClean="0">
                <a:latin typeface="Times New Roman" pitchFamily="18" charset="0"/>
                <a:cs typeface="Times New Roman" pitchFamily="18" charset="0"/>
              </a:rPr>
            </a:br>
            <a:r>
              <a:rPr lang="kk-KZ" sz="1600" dirty="0" smtClean="0">
                <a:latin typeface="Times New Roman" pitchFamily="18" charset="0"/>
                <a:cs typeface="Times New Roman" pitchFamily="18" charset="0"/>
              </a:rPr>
              <a:t/>
            </a:r>
            <a:br>
              <a:rPr lang="kk-KZ" sz="1600" dirty="0" smtClean="0">
                <a:latin typeface="Times New Roman" pitchFamily="18" charset="0"/>
                <a:cs typeface="Times New Roman" pitchFamily="18" charset="0"/>
              </a:rPr>
            </a:br>
            <a:r>
              <a:rPr lang="kk-KZ" sz="1600" dirty="0" smtClean="0">
                <a:latin typeface="Times New Roman" pitchFamily="18" charset="0"/>
                <a:cs typeface="Times New Roman" pitchFamily="18" charset="0"/>
              </a:rPr>
              <a:t/>
            </a:r>
            <a:br>
              <a:rPr lang="kk-KZ" sz="1600" dirty="0" smtClean="0">
                <a:latin typeface="Times New Roman" pitchFamily="18" charset="0"/>
                <a:cs typeface="Times New Roman" pitchFamily="18" charset="0"/>
              </a:rPr>
            </a:br>
            <a:r>
              <a:rPr lang="kk-KZ" sz="1600" dirty="0" smtClean="0">
                <a:latin typeface="Times New Roman" pitchFamily="18" charset="0"/>
                <a:cs typeface="Times New Roman" pitchFamily="18" charset="0"/>
              </a:rPr>
              <a:t/>
            </a:r>
            <a:br>
              <a:rPr lang="kk-KZ" sz="1600" dirty="0" smtClean="0">
                <a:latin typeface="Times New Roman" pitchFamily="18" charset="0"/>
                <a:cs typeface="Times New Roman" pitchFamily="18" charset="0"/>
              </a:rPr>
            </a:br>
            <a:r>
              <a:rPr lang="kk-KZ" sz="1600" dirty="0" smtClean="0">
                <a:latin typeface="Times New Roman" pitchFamily="18" charset="0"/>
                <a:cs typeface="Times New Roman" pitchFamily="18" charset="0"/>
              </a:rPr>
              <a:t/>
            </a:r>
            <a:br>
              <a:rPr lang="kk-KZ" sz="1600" dirty="0" smtClean="0">
                <a:latin typeface="Times New Roman" pitchFamily="18" charset="0"/>
                <a:cs typeface="Times New Roman" pitchFamily="18" charset="0"/>
              </a:rPr>
            </a:br>
            <a:r>
              <a:rPr lang="kk-KZ" sz="1600" dirty="0" smtClean="0">
                <a:latin typeface="Times New Roman" pitchFamily="18" charset="0"/>
                <a:cs typeface="Times New Roman" pitchFamily="18" charset="0"/>
              </a:rPr>
              <a:t/>
            </a:r>
            <a:br>
              <a:rPr lang="kk-KZ" sz="1600" dirty="0" smtClean="0">
                <a:latin typeface="Times New Roman" pitchFamily="18" charset="0"/>
                <a:cs typeface="Times New Roman" pitchFamily="18" charset="0"/>
              </a:rPr>
            </a:br>
            <a:r>
              <a:rPr lang="kk-KZ" sz="1600" dirty="0" smtClean="0">
                <a:latin typeface="Times New Roman" pitchFamily="18" charset="0"/>
                <a:cs typeface="Times New Roman" pitchFamily="18" charset="0"/>
              </a:rPr>
              <a:t/>
            </a:r>
            <a:br>
              <a:rPr lang="kk-KZ" sz="1600" dirty="0" smtClean="0">
                <a:latin typeface="Times New Roman" pitchFamily="18" charset="0"/>
                <a:cs typeface="Times New Roman" pitchFamily="18" charset="0"/>
              </a:rPr>
            </a:br>
            <a:r>
              <a:rPr lang="kk-KZ" sz="1600" dirty="0" smtClean="0">
                <a:latin typeface="Times New Roman" pitchFamily="18" charset="0"/>
                <a:cs typeface="Times New Roman" pitchFamily="18" charset="0"/>
              </a:rPr>
              <a:t/>
            </a:r>
            <a:br>
              <a:rPr lang="kk-KZ" sz="1600" dirty="0" smtClean="0">
                <a:latin typeface="Times New Roman" pitchFamily="18" charset="0"/>
                <a:cs typeface="Times New Roman" pitchFamily="18" charset="0"/>
              </a:rPr>
            </a:br>
            <a:r>
              <a:rPr lang="kk-KZ" sz="1600" dirty="0" smtClean="0">
                <a:latin typeface="Times New Roman" pitchFamily="18" charset="0"/>
                <a:cs typeface="Times New Roman" pitchFamily="18" charset="0"/>
              </a:rPr>
              <a:t/>
            </a:r>
            <a:br>
              <a:rPr lang="kk-KZ" sz="1600" dirty="0" smtClean="0">
                <a:latin typeface="Times New Roman" pitchFamily="18" charset="0"/>
                <a:cs typeface="Times New Roman" pitchFamily="18" charset="0"/>
              </a:rPr>
            </a:br>
            <a:r>
              <a:rPr lang="kk-KZ" sz="1600" dirty="0" smtClean="0">
                <a:latin typeface="Times New Roman" pitchFamily="18" charset="0"/>
                <a:cs typeface="Times New Roman" pitchFamily="18" charset="0"/>
              </a:rPr>
              <a:t/>
            </a:r>
            <a:br>
              <a:rPr lang="kk-KZ" sz="1600" dirty="0" smtClean="0">
                <a:latin typeface="Times New Roman" pitchFamily="18" charset="0"/>
                <a:cs typeface="Times New Roman" pitchFamily="18" charset="0"/>
              </a:rPr>
            </a:br>
            <a:r>
              <a:rPr lang="kk-KZ" sz="1600" dirty="0" smtClean="0">
                <a:latin typeface="Times New Roman" pitchFamily="18" charset="0"/>
                <a:cs typeface="Times New Roman" pitchFamily="18" charset="0"/>
              </a:rPr>
              <a:t/>
            </a:r>
            <a:br>
              <a:rPr lang="kk-KZ" sz="1600" dirty="0" smtClean="0">
                <a:latin typeface="Times New Roman" pitchFamily="18" charset="0"/>
                <a:cs typeface="Times New Roman" pitchFamily="18" charset="0"/>
              </a:rPr>
            </a:br>
            <a:r>
              <a:rPr lang="kk-KZ" sz="1600" dirty="0" smtClean="0">
                <a:latin typeface="Times New Roman" pitchFamily="18" charset="0"/>
                <a:cs typeface="Times New Roman" pitchFamily="18" charset="0"/>
              </a:rPr>
              <a:t/>
            </a:r>
            <a:br>
              <a:rPr lang="kk-KZ" sz="1600" dirty="0" smtClean="0">
                <a:latin typeface="Times New Roman" pitchFamily="18" charset="0"/>
                <a:cs typeface="Times New Roman" pitchFamily="18" charset="0"/>
              </a:rPr>
            </a:br>
            <a:r>
              <a:rPr lang="kk-KZ" sz="1600" dirty="0" smtClean="0">
                <a:latin typeface="Times New Roman" pitchFamily="18" charset="0"/>
                <a:cs typeface="Times New Roman" pitchFamily="18" charset="0"/>
              </a:rPr>
              <a:t>Екінші әдісі келесі операциялардан тұрады: </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kk-KZ" sz="1600" dirty="0" smtClean="0">
                <a:latin typeface="Times New Roman" pitchFamily="18" charset="0"/>
                <a:cs typeface="Times New Roman" pitchFamily="18" charset="0"/>
              </a:rPr>
              <a:t>жұмыртқаны қантпен 20-25 мин қопсытады.</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kk-KZ" sz="1600" dirty="0" smtClean="0">
                <a:latin typeface="Times New Roman" pitchFamily="18" charset="0"/>
                <a:cs typeface="Times New Roman" pitchFamily="18" charset="0"/>
              </a:rPr>
              <a:t>Майды жұмсарту және қопсыту</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kk-KZ" sz="1600" dirty="0" smtClean="0">
                <a:latin typeface="Times New Roman" pitchFamily="18" charset="0"/>
                <a:cs typeface="Times New Roman" pitchFamily="18" charset="0"/>
              </a:rPr>
              <a:t>Қопсытылған майға барлық рецептуралық компоненттерді ұннан басқа қосу. </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kk-KZ" sz="1600" dirty="0" smtClean="0">
                <a:latin typeface="Times New Roman" pitchFamily="18" charset="0"/>
                <a:cs typeface="Times New Roman" pitchFamily="18" charset="0"/>
              </a:rPr>
              <a:t>Алынған қоспаға қантты-жұмыртқалы массаны қосу. </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kk-KZ" sz="1600" dirty="0" smtClean="0">
                <a:latin typeface="Times New Roman" pitchFamily="18" charset="0"/>
                <a:cs typeface="Times New Roman" pitchFamily="18" charset="0"/>
              </a:rPr>
              <a:t>Ұнда қосу</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kk-KZ" sz="1600" u="sng" dirty="0" smtClean="0">
                <a:latin typeface="Times New Roman" pitchFamily="18" charset="0"/>
                <a:cs typeface="Times New Roman" pitchFamily="18" charset="0"/>
              </a:rPr>
              <a:t>Қамырды химиялық қопсытқыштарсыз және ашытқыларсыз дайындау.</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kk-KZ" sz="1600" dirty="0" smtClean="0">
                <a:latin typeface="Times New Roman" pitchFamily="18" charset="0"/>
                <a:cs typeface="Times New Roman" pitchFamily="18" charset="0"/>
              </a:rPr>
              <a:t>Қамырды дайындау келесі операциялардан тұрады: </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kk-KZ" sz="1600" dirty="0" smtClean="0">
                <a:latin typeface="Times New Roman" pitchFamily="18" charset="0"/>
                <a:cs typeface="Times New Roman" pitchFamily="18" charset="0"/>
              </a:rPr>
              <a:t>сары майды жұмсарту</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kk-KZ" sz="1600" dirty="0" smtClean="0">
                <a:latin typeface="Times New Roman" pitchFamily="18" charset="0"/>
                <a:cs typeface="Times New Roman" pitchFamily="18" charset="0"/>
              </a:rPr>
              <a:t>Майды қантпен қопсыту</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kk-KZ" sz="1600" dirty="0" smtClean="0">
                <a:latin typeface="Times New Roman" pitchFamily="18" charset="0"/>
                <a:cs typeface="Times New Roman" pitchFamily="18" charset="0"/>
              </a:rPr>
              <a:t>Жұмыртқаның сарысын бөлігімен қосу және қантпен кристалдарды жойылғанша қопсыту.</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kk-KZ" sz="1600" dirty="0" smtClean="0">
                <a:latin typeface="Times New Roman" pitchFamily="18" charset="0"/>
                <a:cs typeface="Times New Roman" pitchFamily="18" charset="0"/>
              </a:rPr>
              <a:t>Қопсытылған массаға ұн және крахмал қосу және араластыру.</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kk-KZ" sz="1600" dirty="0" smtClean="0">
                <a:latin typeface="Times New Roman" pitchFamily="18" charset="0"/>
                <a:cs typeface="Times New Roman" pitchFamily="18" charset="0"/>
              </a:rPr>
              <a:t>Жұмыртқаның ақуызын қопсыту</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kk-KZ" sz="1600" dirty="0" smtClean="0">
                <a:latin typeface="Times New Roman" pitchFamily="18" charset="0"/>
                <a:cs typeface="Times New Roman" pitchFamily="18" charset="0"/>
              </a:rPr>
              <a:t>Қопсытылған жұмыртқаның ақуызын негізгі массасен қосу.</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kk-KZ" sz="1600" dirty="0" smtClean="0">
                <a:latin typeface="Times New Roman" pitchFamily="18" charset="0"/>
                <a:cs typeface="Times New Roman" pitchFamily="18" charset="0"/>
              </a:rPr>
              <a:t>Дайын қамырдың ылғалдылығы 27-29 %. </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kk-KZ" sz="1600" dirty="0" smtClean="0">
                <a:latin typeface="Times New Roman" pitchFamily="18" charset="0"/>
                <a:cs typeface="Times New Roman" pitchFamily="18" charset="0"/>
              </a:rPr>
              <a:t>       </a:t>
            </a:r>
            <a:r>
              <a:rPr lang="kk-KZ" sz="1600" u="sng" dirty="0" smtClean="0">
                <a:latin typeface="Times New Roman" pitchFamily="18" charset="0"/>
                <a:cs typeface="Times New Roman" pitchFamily="18" charset="0"/>
              </a:rPr>
              <a:t>Пішіндеу. </a:t>
            </a:r>
            <a:r>
              <a:rPr lang="kk-KZ" sz="1600" dirty="0" smtClean="0">
                <a:latin typeface="Times New Roman" pitchFamily="18" charset="0"/>
                <a:cs typeface="Times New Roman" pitchFamily="18" charset="0"/>
              </a:rPr>
              <a:t>Кексті қамырды арнайы формаларда пісіреді. Кейбір  кекс  сорттарын  («Весенний»)  өндіруде  қамырды  кесектерге  бөледі,  оған  дөңгелек  пішін  беріп  формаларға  салады. Ашытқымен дайындалған қамырды формада 2-2,5 есе  көлемі көтерілгенше 90-110 мин жетілдіреді. Пісіру арасында қамырдың бетін жұмыртқамен майлайды және жаңғақ қосады. </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kk-KZ" sz="1600" u="sng" dirty="0" smtClean="0">
                <a:latin typeface="Times New Roman" pitchFamily="18" charset="0"/>
                <a:cs typeface="Times New Roman" pitchFamily="18" charset="0"/>
              </a:rPr>
              <a:t>Пісіру .</a:t>
            </a:r>
            <a:r>
              <a:rPr lang="kk-KZ" sz="1600" dirty="0" smtClean="0">
                <a:latin typeface="Times New Roman" pitchFamily="18" charset="0"/>
                <a:cs typeface="Times New Roman" pitchFamily="18" charset="0"/>
              </a:rPr>
              <a:t>  Кекс  пісірудің  технологиялық  параметрі  рецептураға,  дайындалған  қамырдың  массасына,  пештің  құрылымына  байланысты.  Кексті  дайындалған  қамырдың  массасына  қарай 160-200°С  температурада,  18-120мин  пісіреді.  Піскен  кексті  салқындатады,  содан кейін  формадан  шығарып,  бетін  пышақпен  немесе  қырғышпен  тегістейді.</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kk-KZ" sz="1600" dirty="0" smtClean="0">
                <a:latin typeface="Times New Roman" pitchFamily="18" charset="0"/>
                <a:cs typeface="Times New Roman" pitchFamily="18" charset="0"/>
              </a:rPr>
              <a:t>     </a:t>
            </a:r>
            <a:r>
              <a:rPr lang="kk-KZ" sz="1600" u="sng" dirty="0" smtClean="0">
                <a:latin typeface="Times New Roman" pitchFamily="18" charset="0"/>
                <a:cs typeface="Times New Roman" pitchFamily="18" charset="0"/>
              </a:rPr>
              <a:t>Өңдеу.</a:t>
            </a:r>
            <a:r>
              <a:rPr lang="kk-KZ" sz="1600" dirty="0" smtClean="0">
                <a:latin typeface="Times New Roman" pitchFamily="18" charset="0"/>
                <a:cs typeface="Times New Roman" pitchFamily="18" charset="0"/>
              </a:rPr>
              <a:t>  Содан  соң  кексті  өңдеуге  әкеледі.  Кекске  жағымды  түр  мен  бетінің кебуін  болдырмас  үшін,  кексті  жартылай  фабрикаттармен  әшекейлейді: қантты  опа, глазурь,  цукат.</a:t>
            </a:r>
            <a:r>
              <a:rPr lang="ru-RU" dirty="0" smtClean="0"/>
              <a:t/>
            </a:r>
            <a:br>
              <a:rPr lang="ru-RU" dirty="0" smtClean="0"/>
            </a:br>
            <a:endParaRPr lang="ru-RU" dirty="0"/>
          </a:p>
        </p:txBody>
      </p:sp>
      <p:pic>
        <p:nvPicPr>
          <p:cNvPr id="5" name="Рисунок 4"/>
          <p:cNvPicPr/>
          <p:nvPr/>
        </p:nvPicPr>
        <p:blipFill>
          <a:blip r:embed="rId2" cstate="print"/>
          <a:srcRect/>
          <a:stretch>
            <a:fillRect/>
          </a:stretch>
        </p:blipFill>
        <p:spPr bwMode="auto">
          <a:xfrm>
            <a:off x="0" y="0"/>
            <a:ext cx="2000232" cy="1142984"/>
          </a:xfrm>
          <a:prstGeom prst="rect">
            <a:avLst/>
          </a:prstGeom>
          <a:noFill/>
          <a:ln w="9525">
            <a:noFill/>
            <a:miter lim="800000"/>
            <a:headEnd/>
            <a:tailEnd/>
          </a:ln>
          <a:effectLst>
            <a:glow rad="63500">
              <a:schemeClr val="accent4">
                <a:satMod val="175000"/>
                <a:alpha val="40000"/>
              </a:schemeClr>
            </a:glow>
            <a:outerShdw blurRad="127000" dist="38100" dir="2700000" algn="ctr">
              <a:srgbClr val="000000">
                <a:alpha val="45000"/>
              </a:srgbClr>
            </a:outerShdw>
            <a:reflection blurRad="6350" stA="50000" endA="300" endPos="55000" dir="5400000" sy="-100000" algn="bl" rotWithShape="0"/>
          </a:effectLst>
          <a:scene3d>
            <a:camera prst="perspectiveFront" fov="2700000">
              <a:rot lat="20376000" lon="1938000" rev="20112001"/>
            </a:camera>
            <a:lightRig rig="soft" dir="t">
              <a:rot lat="0" lon="0" rev="0"/>
            </a:lightRig>
          </a:scene3d>
          <a:sp3d prstMaterial="translucentPowder">
            <a:bevelT w="203200" h="50800" prst="softRound"/>
          </a:sp3d>
        </p:spPr>
      </p:pic>
      <p:pic>
        <p:nvPicPr>
          <p:cNvPr id="6" name="Рисунок 5"/>
          <p:cNvPicPr/>
          <p:nvPr/>
        </p:nvPicPr>
        <p:blipFill>
          <a:blip r:embed="rId3" cstate="print"/>
          <a:srcRect/>
          <a:stretch>
            <a:fillRect/>
          </a:stretch>
        </p:blipFill>
        <p:spPr bwMode="auto">
          <a:xfrm>
            <a:off x="2000232" y="0"/>
            <a:ext cx="1857388" cy="1142984"/>
          </a:xfrm>
          <a:prstGeom prst="rect">
            <a:avLst/>
          </a:prstGeom>
          <a:noFill/>
          <a:ln w="9525">
            <a:noFill/>
            <a:miter lim="800000"/>
            <a:headEnd/>
            <a:tailEnd/>
          </a:ln>
          <a:effectLst>
            <a:glow rad="63500">
              <a:schemeClr val="accent4">
                <a:satMod val="175000"/>
                <a:alpha val="40000"/>
              </a:schemeClr>
            </a:glow>
            <a:outerShdw blurRad="127000" dist="38100" dir="2700000" algn="ctr">
              <a:srgbClr val="000000">
                <a:alpha val="45000"/>
              </a:srgbClr>
            </a:outerShdw>
            <a:reflection blurRad="6350" stA="50000" endA="300" endPos="55000" dir="5400000" sy="-100000" algn="bl" rotWithShape="0"/>
          </a:effectLst>
          <a:scene3d>
            <a:camera prst="perspectiveFront" fov="2700000">
              <a:rot lat="20376000" lon="1938000" rev="20112001"/>
            </a:camera>
            <a:lightRig rig="soft" dir="t">
              <a:rot lat="0" lon="0" rev="0"/>
            </a:lightRig>
          </a:scene3d>
          <a:sp3d prstMaterial="translucentPowder">
            <a:bevelT w="203200" h="50800" prst="softRound"/>
          </a:sp3d>
        </p:spPr>
      </p:pic>
      <p:pic>
        <p:nvPicPr>
          <p:cNvPr id="7" name="Рисунок 6"/>
          <p:cNvPicPr/>
          <p:nvPr/>
        </p:nvPicPr>
        <p:blipFill>
          <a:blip r:embed="rId4" cstate="print"/>
          <a:srcRect/>
          <a:stretch>
            <a:fillRect/>
          </a:stretch>
        </p:blipFill>
        <p:spPr bwMode="auto">
          <a:xfrm>
            <a:off x="3857620" y="0"/>
            <a:ext cx="1714512" cy="1142984"/>
          </a:xfrm>
          <a:prstGeom prst="rect">
            <a:avLst/>
          </a:prstGeom>
          <a:noFill/>
          <a:ln w="9525">
            <a:noFill/>
            <a:miter lim="800000"/>
            <a:headEnd/>
            <a:tailEnd/>
          </a:ln>
          <a:effectLst>
            <a:glow rad="63500">
              <a:schemeClr val="accent4">
                <a:satMod val="175000"/>
                <a:alpha val="40000"/>
              </a:schemeClr>
            </a:glow>
            <a:outerShdw blurRad="127000" dist="38100" dir="2700000" algn="ctr">
              <a:srgbClr val="000000">
                <a:alpha val="45000"/>
              </a:srgbClr>
            </a:outerShdw>
            <a:reflection blurRad="6350" stA="50000" endA="300" endPos="55000" dir="5400000" sy="-100000" algn="bl" rotWithShape="0"/>
          </a:effectLst>
          <a:scene3d>
            <a:camera prst="perspectiveFront" fov="2700000">
              <a:rot lat="20376000" lon="1938000" rev="20112001"/>
            </a:camera>
            <a:lightRig rig="soft" dir="t">
              <a:rot lat="0" lon="0" rev="0"/>
            </a:lightRig>
          </a:scene3d>
          <a:sp3d prstMaterial="translucentPowder">
            <a:bevelT w="203200" h="50800" prst="softRound"/>
          </a:sp3d>
        </p:spPr>
      </p:pic>
      <p:pic>
        <p:nvPicPr>
          <p:cNvPr id="8" name="Рисунок 7"/>
          <p:cNvPicPr/>
          <p:nvPr/>
        </p:nvPicPr>
        <p:blipFill>
          <a:blip r:embed="rId5" cstate="print"/>
          <a:srcRect/>
          <a:stretch>
            <a:fillRect/>
          </a:stretch>
        </p:blipFill>
        <p:spPr bwMode="auto">
          <a:xfrm>
            <a:off x="5572132" y="0"/>
            <a:ext cx="1785950" cy="1142984"/>
          </a:xfrm>
          <a:prstGeom prst="rect">
            <a:avLst/>
          </a:prstGeom>
          <a:noFill/>
          <a:ln w="9525">
            <a:noFill/>
            <a:miter lim="800000"/>
            <a:headEnd/>
            <a:tailEnd/>
          </a:ln>
          <a:effectLst>
            <a:glow rad="63500">
              <a:schemeClr val="accent4">
                <a:satMod val="175000"/>
                <a:alpha val="40000"/>
              </a:schemeClr>
            </a:glow>
            <a:outerShdw blurRad="127000" dist="38100" dir="2700000" algn="ctr">
              <a:srgbClr val="000000">
                <a:alpha val="45000"/>
              </a:srgbClr>
            </a:outerShdw>
            <a:reflection blurRad="6350" stA="50000" endA="300" endPos="55000" dir="5400000" sy="-100000" algn="bl" rotWithShape="0"/>
          </a:effectLst>
          <a:scene3d>
            <a:camera prst="perspectiveFront" fov="2700000">
              <a:rot lat="20376000" lon="1938000" rev="20112001"/>
            </a:camera>
            <a:lightRig rig="soft" dir="t">
              <a:rot lat="0" lon="0" rev="0"/>
            </a:lightRig>
          </a:scene3d>
          <a:sp3d prstMaterial="translucentPowder">
            <a:bevelT w="203200" h="50800" prst="softRound"/>
          </a:sp3d>
        </p:spPr>
      </p:pic>
      <p:pic>
        <p:nvPicPr>
          <p:cNvPr id="9" name="Рисунок 8"/>
          <p:cNvPicPr/>
          <p:nvPr/>
        </p:nvPicPr>
        <p:blipFill>
          <a:blip r:embed="rId6" cstate="print"/>
          <a:srcRect/>
          <a:stretch>
            <a:fillRect/>
          </a:stretch>
        </p:blipFill>
        <p:spPr bwMode="auto">
          <a:xfrm>
            <a:off x="7358082" y="0"/>
            <a:ext cx="1785918" cy="1142984"/>
          </a:xfrm>
          <a:prstGeom prst="rect">
            <a:avLst/>
          </a:prstGeom>
          <a:noFill/>
          <a:ln w="9525">
            <a:noFill/>
            <a:miter lim="800000"/>
            <a:headEnd/>
            <a:tailEnd/>
          </a:ln>
          <a:effectLst>
            <a:glow rad="63500">
              <a:schemeClr val="accent4">
                <a:satMod val="175000"/>
                <a:alpha val="40000"/>
              </a:schemeClr>
            </a:glow>
            <a:outerShdw blurRad="127000" dist="38100" dir="2700000" algn="ctr">
              <a:srgbClr val="000000">
                <a:alpha val="45000"/>
              </a:srgbClr>
            </a:outerShdw>
            <a:reflection blurRad="6350" stA="50000" endA="300" endPos="55000" dir="5400000" sy="-100000" algn="bl" rotWithShape="0"/>
          </a:effectLst>
          <a:scene3d>
            <a:camera prst="perspectiveFront" fov="2700000">
              <a:rot lat="20376000" lon="1938000" rev="20112001"/>
            </a:camera>
            <a:lightRig rig="soft" dir="t">
              <a:rot lat="0" lon="0" rev="0"/>
            </a:lightRig>
          </a:scene3d>
          <a:sp3d prstMaterial="translucentPowder">
            <a:bevelT w="203200" h="50800" prst="softRound"/>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par>
                                <p:cTn id="8" presetID="4" presetClass="entr" presetSubtype="16"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ox(in)">
                                      <p:cBhvr>
                                        <p:cTn id="10" dur="500"/>
                                        <p:tgtEl>
                                          <p:spTgt spid="6"/>
                                        </p:tgtEl>
                                      </p:cBhvr>
                                    </p:animEffect>
                                  </p:childTnLst>
                                </p:cTn>
                              </p:par>
                              <p:par>
                                <p:cTn id="11" presetID="4" presetClass="entr" presetSubtype="16"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ox(in)">
                                      <p:cBhvr>
                                        <p:cTn id="13" dur="500"/>
                                        <p:tgtEl>
                                          <p:spTgt spid="7"/>
                                        </p:tgtEl>
                                      </p:cBhvr>
                                    </p:animEffect>
                                  </p:childTnLst>
                                </p:cTn>
                              </p:par>
                              <p:par>
                                <p:cTn id="14" presetID="4" presetClass="entr" presetSubtype="16"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box(in)">
                                      <p:cBhvr>
                                        <p:cTn id="16" dur="500"/>
                                        <p:tgtEl>
                                          <p:spTgt spid="8"/>
                                        </p:tgtEl>
                                      </p:cBhvr>
                                    </p:animEffect>
                                  </p:childTnLst>
                                </p:cTn>
                              </p:par>
                              <p:par>
                                <p:cTn id="17" presetID="4" presetClass="entr" presetSubtype="16"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box(in)">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42844" y="2643182"/>
            <a:ext cx="8229600" cy="1143000"/>
          </a:xfrm>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kk-KZ" sz="6000" dirty="0" smtClean="0">
                <a:ln w="11430">
                  <a:solidFill>
                    <a:srgbClr val="002060"/>
                  </a:solidFill>
                </a:ln>
                <a:solidFill>
                  <a:srgbClr val="0070C0"/>
                </a:solidFill>
                <a:effectLst>
                  <a:glow rad="101600">
                    <a:schemeClr val="accent3">
                      <a:satMod val="175000"/>
                      <a:alpha val="40000"/>
                    </a:schemeClr>
                  </a:glow>
                  <a:outerShdw blurRad="50800" dist="39000" dir="5460000" algn="tl">
                    <a:srgbClr val="000000">
                      <a:alpha val="38000"/>
                    </a:srgbClr>
                  </a:outerShdw>
                </a:effectLst>
                <a:latin typeface="Times New Roman" pitchFamily="18" charset="0"/>
                <a:cs typeface="Times New Roman" pitchFamily="18" charset="0"/>
              </a:rPr>
              <a:t>Қондырғылар</a:t>
            </a:r>
            <a:endParaRPr lang="ru-RU" sz="6000" dirty="0">
              <a:ln w="11430">
                <a:solidFill>
                  <a:srgbClr val="002060"/>
                </a:solidFill>
              </a:ln>
              <a:solidFill>
                <a:srgbClr val="0070C0"/>
              </a:solidFill>
              <a:effectLst>
                <a:glow rad="101600">
                  <a:schemeClr val="accent3">
                    <a:satMod val="175000"/>
                    <a:alpha val="40000"/>
                  </a:schemeClr>
                </a:glow>
                <a:outerShdw blurRad="50800" dist="39000" dir="5460000" algn="tl">
                  <a:srgbClr val="000000">
                    <a:alpha val="38000"/>
                  </a:srgbClr>
                </a:outerShdw>
              </a:effectLst>
              <a:latin typeface="Times New Roman" pitchFamily="18" charset="0"/>
              <a:cs typeface="Times New Roman" pitchFamily="18" charset="0"/>
            </a:endParaRPr>
          </a:p>
        </p:txBody>
      </p:sp>
      <p:pic>
        <p:nvPicPr>
          <p:cNvPr id="6" name="Рисунок 5"/>
          <p:cNvPicPr/>
          <p:nvPr/>
        </p:nvPicPr>
        <p:blipFill>
          <a:blip r:embed="rId2" cstate="print"/>
          <a:srcRect/>
          <a:stretch>
            <a:fillRect/>
          </a:stretch>
        </p:blipFill>
        <p:spPr bwMode="auto">
          <a:xfrm>
            <a:off x="285720" y="285728"/>
            <a:ext cx="1928826" cy="1714512"/>
          </a:xfrm>
          <a:prstGeom prst="roundRect">
            <a:avLst>
              <a:gd name="adj" fmla="val 16667"/>
            </a:avLst>
          </a:prstGeom>
          <a:ln>
            <a:noFill/>
          </a:ln>
          <a:effectLst>
            <a:glow rad="63500">
              <a:schemeClr val="accent2">
                <a:satMod val="175000"/>
                <a:alpha val="40000"/>
              </a:schemeClr>
            </a:glow>
            <a:outerShdw blurRad="76200" dist="38100" dir="7800000" algn="tl" rotWithShape="0">
              <a:srgbClr val="000000">
                <a:alpha val="40000"/>
              </a:srgbClr>
            </a:outerShdw>
            <a:reflection blurRad="6350" stA="50000" endA="300" endPos="55000" dir="5400000" sy="-100000" algn="bl" rotWithShape="0"/>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Рисунок 6"/>
          <p:cNvPicPr/>
          <p:nvPr/>
        </p:nvPicPr>
        <p:blipFill>
          <a:blip r:embed="rId3" cstate="print"/>
          <a:srcRect/>
          <a:stretch>
            <a:fillRect/>
          </a:stretch>
        </p:blipFill>
        <p:spPr bwMode="auto">
          <a:xfrm>
            <a:off x="2357422" y="285728"/>
            <a:ext cx="2000264" cy="1714512"/>
          </a:xfrm>
          <a:prstGeom prst="roundRect">
            <a:avLst>
              <a:gd name="adj" fmla="val 16667"/>
            </a:avLst>
          </a:prstGeom>
          <a:ln>
            <a:noFill/>
          </a:ln>
          <a:effectLst>
            <a:glow rad="63500">
              <a:schemeClr val="accent2">
                <a:satMod val="175000"/>
                <a:alpha val="40000"/>
              </a:schemeClr>
            </a:glow>
            <a:outerShdw blurRad="76200" dist="38100" dir="7800000" algn="tl" rotWithShape="0">
              <a:srgbClr val="000000">
                <a:alpha val="40000"/>
              </a:srgbClr>
            </a:outerShdw>
            <a:reflection blurRad="6350" stA="50000" endA="300" endPos="55000" dir="5400000" sy="-100000" algn="bl" rotWithShape="0"/>
          </a:effectLst>
          <a:scene3d>
            <a:camera prst="orthographicFront"/>
            <a:lightRig rig="contrasting" dir="t">
              <a:rot lat="0" lon="0" rev="4200000"/>
            </a:lightRig>
          </a:scene3d>
          <a:sp3d prstMaterial="plastic">
            <a:bevelT w="381000" h="114300" prst="relaxedInset"/>
            <a:contourClr>
              <a:srgbClr val="969696"/>
            </a:contourClr>
          </a:sp3d>
        </p:spPr>
      </p:pic>
      <p:pic>
        <p:nvPicPr>
          <p:cNvPr id="8" name="Рисунок 7"/>
          <p:cNvPicPr/>
          <p:nvPr/>
        </p:nvPicPr>
        <p:blipFill>
          <a:blip r:embed="rId4" cstate="print"/>
          <a:srcRect/>
          <a:stretch>
            <a:fillRect/>
          </a:stretch>
        </p:blipFill>
        <p:spPr bwMode="auto">
          <a:xfrm>
            <a:off x="7000892" y="214290"/>
            <a:ext cx="1928826" cy="1714512"/>
          </a:xfrm>
          <a:prstGeom prst="roundRect">
            <a:avLst>
              <a:gd name="adj" fmla="val 16667"/>
            </a:avLst>
          </a:prstGeom>
          <a:ln>
            <a:noFill/>
          </a:ln>
          <a:effectLst>
            <a:glow rad="63500">
              <a:schemeClr val="accent2">
                <a:satMod val="175000"/>
                <a:alpha val="40000"/>
              </a:schemeClr>
            </a:glow>
            <a:outerShdw blurRad="76200" dist="38100" dir="7800000" algn="tl" rotWithShape="0">
              <a:srgbClr val="000000">
                <a:alpha val="40000"/>
              </a:srgbClr>
            </a:outerShdw>
            <a:reflection blurRad="6350" stA="50000" endA="300" endPos="55000" dir="5400000" sy="-100000" algn="bl" rotWithShape="0"/>
          </a:effectLst>
          <a:scene3d>
            <a:camera prst="orthographicFront"/>
            <a:lightRig rig="contrasting" dir="t">
              <a:rot lat="0" lon="0" rev="4200000"/>
            </a:lightRig>
          </a:scene3d>
          <a:sp3d prstMaterial="plastic">
            <a:bevelT w="381000" h="114300" prst="relaxedInset"/>
            <a:contourClr>
              <a:srgbClr val="969696"/>
            </a:contourClr>
          </a:sp3d>
        </p:spPr>
      </p:pic>
      <p:pic>
        <p:nvPicPr>
          <p:cNvPr id="9" name="Рисунок 8"/>
          <p:cNvPicPr/>
          <p:nvPr/>
        </p:nvPicPr>
        <p:blipFill>
          <a:blip r:embed="rId5" cstate="print"/>
          <a:srcRect/>
          <a:stretch>
            <a:fillRect/>
          </a:stretch>
        </p:blipFill>
        <p:spPr bwMode="auto">
          <a:xfrm>
            <a:off x="357158" y="4429132"/>
            <a:ext cx="1928826" cy="1714512"/>
          </a:xfrm>
          <a:prstGeom prst="roundRect">
            <a:avLst>
              <a:gd name="adj" fmla="val 16667"/>
            </a:avLst>
          </a:prstGeom>
          <a:ln>
            <a:noFill/>
          </a:ln>
          <a:effectLst>
            <a:glow rad="63500">
              <a:schemeClr val="accent2">
                <a:satMod val="175000"/>
                <a:alpha val="40000"/>
              </a:schemeClr>
            </a:glow>
            <a:outerShdw blurRad="76200" dist="38100" dir="7800000" algn="tl" rotWithShape="0">
              <a:srgbClr val="000000">
                <a:alpha val="40000"/>
              </a:srgbClr>
            </a:outerShdw>
            <a:reflection blurRad="6350" stA="50000" endA="300" endPos="55000" dir="5400000" sy="-100000" algn="bl" rotWithShape="0"/>
          </a:effectLst>
          <a:scene3d>
            <a:camera prst="orthographicFront"/>
            <a:lightRig rig="contrasting" dir="t">
              <a:rot lat="0" lon="0" rev="4200000"/>
            </a:lightRig>
          </a:scene3d>
          <a:sp3d prstMaterial="plastic">
            <a:bevelT w="381000" h="114300" prst="relaxedInset"/>
            <a:contourClr>
              <a:srgbClr val="969696"/>
            </a:contourClr>
          </a:sp3d>
        </p:spPr>
      </p:pic>
      <p:pic>
        <p:nvPicPr>
          <p:cNvPr id="10" name="Рисунок 9"/>
          <p:cNvPicPr/>
          <p:nvPr/>
        </p:nvPicPr>
        <p:blipFill>
          <a:blip r:embed="rId6" cstate="print"/>
          <a:srcRect/>
          <a:stretch>
            <a:fillRect/>
          </a:stretch>
        </p:blipFill>
        <p:spPr bwMode="auto">
          <a:xfrm>
            <a:off x="2500298" y="4429132"/>
            <a:ext cx="2000264" cy="1714512"/>
          </a:xfrm>
          <a:prstGeom prst="roundRect">
            <a:avLst>
              <a:gd name="adj" fmla="val 16667"/>
            </a:avLst>
          </a:prstGeom>
          <a:ln>
            <a:noFill/>
          </a:ln>
          <a:effectLst>
            <a:glow rad="63500">
              <a:schemeClr val="accent2">
                <a:satMod val="175000"/>
                <a:alpha val="40000"/>
              </a:schemeClr>
            </a:glow>
            <a:outerShdw blurRad="76200" dist="38100" dir="7800000" algn="tl" rotWithShape="0">
              <a:srgbClr val="000000">
                <a:alpha val="40000"/>
              </a:srgbClr>
            </a:outerShdw>
            <a:reflection blurRad="6350" stA="50000" endA="300" endPos="55000" dir="5400000" sy="-100000" algn="bl" rotWithShape="0"/>
          </a:effectLst>
          <a:scene3d>
            <a:camera prst="orthographicFront"/>
            <a:lightRig rig="contrasting" dir="t">
              <a:rot lat="0" lon="0" rev="4200000"/>
            </a:lightRig>
          </a:scene3d>
          <a:sp3d prstMaterial="plastic">
            <a:bevelT w="381000" h="114300" prst="relaxedInset"/>
            <a:contourClr>
              <a:srgbClr val="969696"/>
            </a:contourClr>
          </a:sp3d>
        </p:spPr>
      </p:pic>
      <p:pic>
        <p:nvPicPr>
          <p:cNvPr id="11" name="Рисунок 10"/>
          <p:cNvPicPr/>
          <p:nvPr/>
        </p:nvPicPr>
        <p:blipFill>
          <a:blip r:embed="rId7" cstate="print"/>
          <a:srcRect/>
          <a:stretch>
            <a:fillRect/>
          </a:stretch>
        </p:blipFill>
        <p:spPr bwMode="auto">
          <a:xfrm>
            <a:off x="4714876" y="4429132"/>
            <a:ext cx="2000264" cy="1714512"/>
          </a:xfrm>
          <a:prstGeom prst="roundRect">
            <a:avLst>
              <a:gd name="adj" fmla="val 16667"/>
            </a:avLst>
          </a:prstGeom>
          <a:ln>
            <a:noFill/>
          </a:ln>
          <a:effectLst>
            <a:glow rad="63500">
              <a:schemeClr val="accent2">
                <a:satMod val="175000"/>
                <a:alpha val="40000"/>
              </a:schemeClr>
            </a:glow>
            <a:outerShdw blurRad="76200" dist="38100" dir="7800000" algn="tl" rotWithShape="0">
              <a:srgbClr val="000000">
                <a:alpha val="40000"/>
              </a:srgbClr>
            </a:outerShdw>
            <a:reflection blurRad="6350" stA="50000" endA="300" endPos="55000" dir="5400000" sy="-100000" algn="bl" rotWithShape="0"/>
          </a:effectLst>
          <a:scene3d>
            <a:camera prst="orthographicFront"/>
            <a:lightRig rig="contrasting" dir="t">
              <a:rot lat="0" lon="0" rev="4200000"/>
            </a:lightRig>
          </a:scene3d>
          <a:sp3d prstMaterial="plastic">
            <a:bevelT w="381000" h="114300" prst="relaxedInset"/>
            <a:contourClr>
              <a:srgbClr val="969696"/>
            </a:contourClr>
          </a:sp3d>
        </p:spPr>
      </p:pic>
      <p:pic>
        <p:nvPicPr>
          <p:cNvPr id="12" name="Рисунок 11"/>
          <p:cNvPicPr/>
          <p:nvPr/>
        </p:nvPicPr>
        <p:blipFill>
          <a:blip r:embed="rId8" cstate="print"/>
          <a:srcRect/>
          <a:stretch>
            <a:fillRect/>
          </a:stretch>
        </p:blipFill>
        <p:spPr bwMode="auto">
          <a:xfrm>
            <a:off x="6858016" y="4429132"/>
            <a:ext cx="2000264" cy="1714512"/>
          </a:xfrm>
          <a:prstGeom prst="roundRect">
            <a:avLst>
              <a:gd name="adj" fmla="val 16667"/>
            </a:avLst>
          </a:prstGeom>
          <a:ln>
            <a:noFill/>
          </a:ln>
          <a:effectLst>
            <a:glow rad="63500">
              <a:schemeClr val="accent2">
                <a:satMod val="175000"/>
                <a:alpha val="40000"/>
              </a:schemeClr>
            </a:glow>
            <a:outerShdw blurRad="76200" dist="38100" dir="7800000" algn="tl" rotWithShape="0">
              <a:srgbClr val="000000">
                <a:alpha val="40000"/>
              </a:srgbClr>
            </a:outerShdw>
            <a:reflection blurRad="6350" stA="50000" endA="300" endPos="55000" dir="5400000" sy="-100000" algn="bl" rotWithShape="0"/>
          </a:effectLst>
          <a:scene3d>
            <a:camera prst="orthographicFront"/>
            <a:lightRig rig="contrasting" dir="t">
              <a:rot lat="0" lon="0" rev="4200000"/>
            </a:lightRig>
          </a:scene3d>
          <a:sp3d prstMaterial="plastic">
            <a:bevelT w="381000" h="114300" prst="relaxedInset"/>
            <a:contourClr>
              <a:srgbClr val="969696"/>
            </a:contourClr>
          </a:sp3d>
        </p:spPr>
      </p:pic>
      <p:pic>
        <p:nvPicPr>
          <p:cNvPr id="13" name="Рисунок 12"/>
          <p:cNvPicPr/>
          <p:nvPr/>
        </p:nvPicPr>
        <p:blipFill>
          <a:blip r:embed="rId9" cstate="print"/>
          <a:srcRect/>
          <a:stretch>
            <a:fillRect/>
          </a:stretch>
        </p:blipFill>
        <p:spPr bwMode="auto">
          <a:xfrm>
            <a:off x="4500562" y="285728"/>
            <a:ext cx="2286016" cy="1714512"/>
          </a:xfrm>
          <a:prstGeom prst="roundRect">
            <a:avLst>
              <a:gd name="adj" fmla="val 16667"/>
            </a:avLst>
          </a:prstGeom>
          <a:ln>
            <a:noFill/>
          </a:ln>
          <a:effectLst>
            <a:glow rad="63500">
              <a:schemeClr val="accent2">
                <a:satMod val="175000"/>
                <a:alpha val="40000"/>
              </a:schemeClr>
            </a:glow>
            <a:outerShdw blurRad="76200" dist="38100" dir="7800000" algn="tl" rotWithShape="0">
              <a:srgbClr val="000000">
                <a:alpha val="40000"/>
              </a:srgbClr>
            </a:outerShdw>
            <a:reflection blurRad="6350" stA="50000" endA="300" endPos="55000" dir="5400000" sy="-100000" algn="bl" rotWithShape="0"/>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amond(in)">
                                      <p:cBhvr>
                                        <p:cTn id="7" dur="2000"/>
                                        <p:tgtEl>
                                          <p:spTgt spid="6"/>
                                        </p:tgtEl>
                                      </p:cBhvr>
                                    </p:animEffect>
                                  </p:childTnLst>
                                </p:cTn>
                              </p:par>
                              <p:par>
                                <p:cTn id="8" presetID="8" presetClass="entr" presetSubtype="16"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diamond(in)">
                                      <p:cBhvr>
                                        <p:cTn id="10" dur="2000"/>
                                        <p:tgtEl>
                                          <p:spTgt spid="7"/>
                                        </p:tgtEl>
                                      </p:cBhvr>
                                    </p:animEffect>
                                  </p:childTnLst>
                                </p:cTn>
                              </p:par>
                              <p:par>
                                <p:cTn id="11" presetID="8" presetClass="entr" presetSubtype="16"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diamond(in)">
                                      <p:cBhvr>
                                        <p:cTn id="13" dur="2000"/>
                                        <p:tgtEl>
                                          <p:spTgt spid="13"/>
                                        </p:tgtEl>
                                      </p:cBhvr>
                                    </p:animEffect>
                                  </p:childTnLst>
                                </p:cTn>
                              </p:par>
                              <p:par>
                                <p:cTn id="14" presetID="8" presetClass="entr" presetSubtype="16"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diamond(in)">
                                      <p:cBhvr>
                                        <p:cTn id="16" dur="2000"/>
                                        <p:tgtEl>
                                          <p:spTgt spid="8"/>
                                        </p:tgtEl>
                                      </p:cBhvr>
                                    </p:animEffect>
                                  </p:childTnLst>
                                </p:cTn>
                              </p:par>
                              <p:par>
                                <p:cTn id="17" presetID="8" presetClass="entr" presetSubtype="16"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diamond(in)">
                                      <p:cBhvr>
                                        <p:cTn id="19" dur="2000"/>
                                        <p:tgtEl>
                                          <p:spTgt spid="9"/>
                                        </p:tgtEl>
                                      </p:cBhvr>
                                    </p:animEffect>
                                  </p:childTnLst>
                                </p:cTn>
                              </p:par>
                              <p:par>
                                <p:cTn id="20" presetID="8" presetClass="entr" presetSubtype="16"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diamond(in)">
                                      <p:cBhvr>
                                        <p:cTn id="22" dur="2000"/>
                                        <p:tgtEl>
                                          <p:spTgt spid="10"/>
                                        </p:tgtEl>
                                      </p:cBhvr>
                                    </p:animEffect>
                                  </p:childTnLst>
                                </p:cTn>
                              </p:par>
                              <p:par>
                                <p:cTn id="23" presetID="8" presetClass="entr" presetSubtype="16"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diamond(in)">
                                      <p:cBhvr>
                                        <p:cTn id="25" dur="2000"/>
                                        <p:tgtEl>
                                          <p:spTgt spid="11"/>
                                        </p:tgtEl>
                                      </p:cBhvr>
                                    </p:animEffect>
                                  </p:childTnLst>
                                </p:cTn>
                              </p:par>
                              <p:par>
                                <p:cTn id="26" presetID="8" presetClass="entr" presetSubtype="16" fill="hold"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diamond(in)">
                                      <p:cBhvr>
                                        <p:cTn id="28"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1142984"/>
            <a:ext cx="8229600" cy="623870"/>
          </a:xfrm>
        </p:spPr>
        <p:txBody>
          <a:bodyPr>
            <a:normAutofit fontScale="90000"/>
          </a:bodyPr>
          <a:lstStyle/>
          <a:p>
            <a:r>
              <a:rPr lang="kk-KZ" dirty="0" smtClean="0"/>
              <a:t/>
            </a:r>
            <a:br>
              <a:rPr lang="kk-KZ" dirty="0" smtClean="0"/>
            </a:br>
            <a:r>
              <a:rPr lang="kk-KZ" dirty="0" smtClean="0"/>
              <a:t/>
            </a:r>
            <a:br>
              <a:rPr lang="kk-KZ" dirty="0" smtClean="0"/>
            </a:br>
            <a:r>
              <a:rPr lang="kk-KZ" dirty="0" smtClean="0"/>
              <a:t/>
            </a:r>
            <a:br>
              <a:rPr lang="kk-KZ" dirty="0" smtClean="0"/>
            </a:br>
            <a:r>
              <a:rPr lang="kk-KZ" dirty="0" smtClean="0"/>
              <a:t/>
            </a:r>
            <a:br>
              <a:rPr lang="kk-KZ" dirty="0" smtClean="0"/>
            </a:br>
            <a:r>
              <a:rPr lang="kk-KZ" dirty="0" smtClean="0"/>
              <a:t/>
            </a:r>
            <a:br>
              <a:rPr lang="kk-KZ" dirty="0" smtClean="0"/>
            </a:br>
            <a:r>
              <a:rPr lang="ru-RU" dirty="0" smtClean="0"/>
              <a:t/>
            </a:r>
            <a:br>
              <a:rPr lang="ru-RU" dirty="0" smtClean="0"/>
            </a:br>
            <a:endParaRPr lang="ru-RU" dirty="0"/>
          </a:p>
        </p:txBody>
      </p:sp>
      <p:pic>
        <p:nvPicPr>
          <p:cNvPr id="3" name="Рисунок 2"/>
          <p:cNvPicPr/>
          <p:nvPr/>
        </p:nvPicPr>
        <p:blipFill>
          <a:blip r:embed="rId2" cstate="print"/>
          <a:srcRect/>
          <a:stretch>
            <a:fillRect/>
          </a:stretch>
        </p:blipFill>
        <p:spPr bwMode="auto">
          <a:xfrm>
            <a:off x="500034" y="1500174"/>
            <a:ext cx="4214842" cy="4071966"/>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25601" name="Rectangle 1"/>
          <p:cNvSpPr>
            <a:spLocks noChangeArrowheads="1"/>
          </p:cNvSpPr>
          <p:nvPr/>
        </p:nvSpPr>
        <p:spPr bwMode="auto">
          <a:xfrm>
            <a:off x="0" y="197772"/>
            <a:ext cx="9144000" cy="7694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4400" b="1" i="0" u="none" strike="noStrike" normalizeH="0" baseline="0" dirty="0" smtClean="0">
                <a:ln/>
                <a:solidFill>
                  <a:schemeClr val="accent3"/>
                </a:solidFill>
                <a:effectLst>
                  <a:glow rad="63500">
                    <a:schemeClr val="accent3">
                      <a:satMod val="175000"/>
                      <a:alpha val="40000"/>
                    </a:schemeClr>
                  </a:glow>
                </a:effectLst>
                <a:latin typeface="Times New Roman" pitchFamily="18" charset="0"/>
                <a:ea typeface="Calibri" pitchFamily="34" charset="0"/>
                <a:cs typeface="Times New Roman" pitchFamily="18" charset="0"/>
              </a:rPr>
              <a:t>Қамыр араластырғыш ТМ-63</a:t>
            </a:r>
            <a:endParaRPr kumimoji="0" lang="kk-KZ" sz="4400" b="1" i="0" u="none" strike="noStrike" normalizeH="0" baseline="0" dirty="0" smtClean="0">
              <a:ln/>
              <a:solidFill>
                <a:schemeClr val="accent3"/>
              </a:solidFill>
              <a:effectLst>
                <a:glow rad="63500">
                  <a:schemeClr val="accent3">
                    <a:satMod val="175000"/>
                    <a:alpha val="40000"/>
                  </a:schemeClr>
                </a:glow>
              </a:effectLst>
              <a:latin typeface="Arial" pitchFamily="34" charset="0"/>
            </a:endParaRPr>
          </a:p>
        </p:txBody>
      </p:sp>
      <p:sp>
        <p:nvSpPr>
          <p:cNvPr id="25602" name="Rectangle 2"/>
          <p:cNvSpPr>
            <a:spLocks noChangeArrowheads="1"/>
          </p:cNvSpPr>
          <p:nvPr/>
        </p:nvSpPr>
        <p:spPr bwMode="auto">
          <a:xfrm>
            <a:off x="5214942" y="1981303"/>
            <a:ext cx="3214710" cy="28931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kk-KZ" sz="2000"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Техникалық сипаттама</a:t>
            </a:r>
            <a:r>
              <a:rPr kumimoji="0" lang="kk-KZ"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ru-RU" sz="200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k-KZ"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kk-KZ"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Көмiртектi-болаты дежа </a:t>
            </a:r>
            <a:endParaRPr kumimoji="0" lang="ru-RU"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kk-KZ"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Z - бейнелi қалақтар</a:t>
            </a:r>
            <a:endParaRPr kumimoji="0" lang="ru-RU"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kk-KZ"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Өнiмді (қыздыру ) суыту жейдесі</a:t>
            </a:r>
            <a:endParaRPr kumimoji="0" lang="ru-RU"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kk-KZ"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Өнiмдiлiк: 570 кг/сағ.</a:t>
            </a:r>
            <a:endParaRPr kumimoji="0" lang="ru-RU"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Қуат: </a:t>
            </a: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5.1 </a:t>
            </a:r>
            <a:r>
              <a:rPr kumimoji="0" lang="ru-RU"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квт</a:t>
            </a:r>
            <a:endParaRPr kumimoji="0" lang="ru-RU"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Габаритт</a:t>
            </a:r>
            <a:r>
              <a:rPr kumimoji="0" lang="en-US"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i</a:t>
            </a: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өлшемдер: </a:t>
            </a: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1600 х1400х1400 мм</a:t>
            </a:r>
            <a:endParaRPr kumimoji="0" lang="ru-RU" b="0" i="0" u="none" strike="noStrike" cap="none" normalizeH="0" baseline="0" dirty="0" smtClean="0">
              <a:ln>
                <a:noFill/>
              </a:ln>
              <a:solidFill>
                <a:schemeClr val="tx1"/>
              </a:solidFill>
              <a:effectLst/>
              <a:latin typeface="Arial" pitchFamily="34" charset="0"/>
            </a:endParaRPr>
          </a:p>
        </p:txBody>
      </p:sp>
      <p:pic>
        <p:nvPicPr>
          <p:cNvPr id="6" name="Рисунок 5"/>
          <p:cNvPicPr/>
          <p:nvPr/>
        </p:nvPicPr>
        <p:blipFill>
          <a:blip r:embed="rId3" cstate="print"/>
          <a:srcRect/>
          <a:stretch>
            <a:fillRect/>
          </a:stretch>
        </p:blipFill>
        <p:spPr bwMode="auto">
          <a:xfrm>
            <a:off x="7286644" y="5357826"/>
            <a:ext cx="1571636" cy="1285884"/>
          </a:xfrm>
          <a:prstGeom prst="ellipse">
            <a:avLst/>
          </a:prstGeom>
          <a:ln>
            <a:noFill/>
          </a:ln>
          <a:effectLst>
            <a:softEdge rad="112500"/>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strVal val="#ppt_w*0.05"/>
                                          </p:val>
                                        </p:tav>
                                        <p:tav tm="100000">
                                          <p:val>
                                            <p:strVal val="#ppt_w"/>
                                          </p:val>
                                        </p:tav>
                                      </p:tavLst>
                                    </p:anim>
                                    <p:anim calcmode="lin" valueType="num">
                                      <p:cBhvr>
                                        <p:cTn id="8" dur="500" fill="hold"/>
                                        <p:tgtEl>
                                          <p:spTgt spid="3"/>
                                        </p:tgtEl>
                                        <p:attrNameLst>
                                          <p:attrName>ppt_h</p:attrName>
                                        </p:attrNameLst>
                                      </p:cBhvr>
                                      <p:tavLst>
                                        <p:tav tm="0">
                                          <p:val>
                                            <p:strVal val="#ppt_h"/>
                                          </p:val>
                                        </p:tav>
                                        <p:tav tm="100000">
                                          <p:val>
                                            <p:strVal val="#ppt_h"/>
                                          </p:val>
                                        </p:tav>
                                      </p:tavLst>
                                    </p:anim>
                                    <p:anim calcmode="lin" valueType="num">
                                      <p:cBhvr>
                                        <p:cTn id="9" dur="500" fill="hold"/>
                                        <p:tgtEl>
                                          <p:spTgt spid="3"/>
                                        </p:tgtEl>
                                        <p:attrNameLst>
                                          <p:attrName>ppt_x</p:attrName>
                                        </p:attrNameLst>
                                      </p:cBhvr>
                                      <p:tavLst>
                                        <p:tav tm="0">
                                          <p:val>
                                            <p:strVal val="#ppt_x-.2"/>
                                          </p:val>
                                        </p:tav>
                                        <p:tav tm="100000">
                                          <p:val>
                                            <p:strVal val="#ppt_x"/>
                                          </p:val>
                                        </p:tav>
                                      </p:tavLst>
                                    </p:anim>
                                    <p:anim calcmode="lin" valueType="num">
                                      <p:cBhvr>
                                        <p:cTn id="10" dur="500" fill="hold"/>
                                        <p:tgtEl>
                                          <p:spTgt spid="3"/>
                                        </p:tgtEl>
                                        <p:attrNameLst>
                                          <p:attrName>ppt_y</p:attrName>
                                        </p:attrNameLst>
                                      </p:cBhvr>
                                      <p:tavLst>
                                        <p:tav tm="0">
                                          <p:val>
                                            <p:strVal val="#ppt_y"/>
                                          </p:val>
                                        </p:tav>
                                        <p:tav tm="100000">
                                          <p:val>
                                            <p:strVal val="#ppt_y"/>
                                          </p:val>
                                        </p:tav>
                                      </p:tavLst>
                                    </p:anim>
                                    <p:animEffect transition="in" filter="fade">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latin typeface="Times New Roman" pitchFamily="18" charset="0"/>
                <a:cs typeface="Times New Roman" pitchFamily="18" charset="0"/>
              </a:rPr>
              <a:t>Дражировочный барабан ДР-5А</a:t>
            </a:r>
            <a:endParaRPr lang="ru-RU" dirty="0">
              <a:latin typeface="Times New Roman" pitchFamily="18" charset="0"/>
              <a:cs typeface="Times New Roman" pitchFamily="18" charset="0"/>
            </a:endParaRPr>
          </a:p>
        </p:txBody>
      </p:sp>
      <p:pic>
        <p:nvPicPr>
          <p:cNvPr id="4" name="Рисунок 3"/>
          <p:cNvPicPr/>
          <p:nvPr/>
        </p:nvPicPr>
        <p:blipFill>
          <a:blip r:embed="rId2" cstate="print"/>
          <a:srcRect/>
          <a:stretch>
            <a:fillRect/>
          </a:stretch>
        </p:blipFill>
        <p:spPr bwMode="auto">
          <a:xfrm>
            <a:off x="642910" y="1785926"/>
            <a:ext cx="3714776" cy="414340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9697" name="Rectangle 1"/>
          <p:cNvSpPr>
            <a:spLocks noChangeArrowheads="1"/>
          </p:cNvSpPr>
          <p:nvPr/>
        </p:nvSpPr>
        <p:spPr bwMode="auto">
          <a:xfrm>
            <a:off x="4929190" y="1715362"/>
            <a:ext cx="3643338" cy="31700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1"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Техникалық</a:t>
            </a:r>
            <a:r>
              <a:rPr kumimoji="0" lang="ru-RU" sz="2400"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kk-KZ" sz="2400"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сипаттама</a:t>
            </a:r>
            <a:r>
              <a:rPr kumimoji="0" lang="ru-RU" sz="2400"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ru-RU" sz="240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Өн</a:t>
            </a:r>
            <a:r>
              <a:rPr kumimoji="0" lang="en-US"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i</a:t>
            </a:r>
            <a:r>
              <a:rPr kumimoji="0" lang="ru-RU"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мд</a:t>
            </a:r>
            <a:r>
              <a:rPr kumimoji="0" lang="en-US"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i</a:t>
            </a: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л</a:t>
            </a:r>
            <a:r>
              <a:rPr kumimoji="0" lang="en-US"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i</a:t>
            </a:r>
            <a:r>
              <a:rPr kumimoji="0" lang="kk-KZ"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гі</a:t>
            </a: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1500-200 кг/</a:t>
            </a:r>
            <a:r>
              <a:rPr kumimoji="0" lang="kk-KZ"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сағ.</a:t>
            </a:r>
            <a:endParaRPr kumimoji="0" lang="ru-RU"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Б</a:t>
            </a:r>
            <a:r>
              <a:rPr kumimoji="0" lang="en-US"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i</a:t>
            </a:r>
            <a:r>
              <a:rPr kumimoji="0" lang="ru-RU"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р</a:t>
            </a: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уақыттағы жүктеу: </a:t>
            </a: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70-100 кг</a:t>
            </a:r>
            <a:r>
              <a:rPr kumimoji="0" lang="kk-KZ"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/сағ</a:t>
            </a: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ru-RU"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Қазан көлем</a:t>
            </a:r>
            <a:r>
              <a:rPr kumimoji="0" lang="en-US"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i</a:t>
            </a: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150 лит</a:t>
            </a:r>
            <a:r>
              <a:rPr kumimoji="0" lang="kk-KZ"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р.</a:t>
            </a:r>
            <a:endParaRPr kumimoji="0" lang="ru-RU"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Қуат:</a:t>
            </a: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kk-KZ"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a:t>
            </a: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,5 </a:t>
            </a:r>
            <a:r>
              <a:rPr kumimoji="0" lang="ru-RU"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квт</a:t>
            </a:r>
            <a:endParaRPr kumimoji="0" lang="ru-RU"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Габаритт</a:t>
            </a:r>
            <a:r>
              <a:rPr kumimoji="0" lang="en-US"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i</a:t>
            </a: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өлшемдер: </a:t>
            </a: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1500 х1300х1390 мм</a:t>
            </a:r>
            <a:endParaRPr kumimoji="0" lang="ru-RU"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Масса: 210 кг</a:t>
            </a:r>
            <a:endParaRPr kumimoji="0" lang="ru-RU"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pic>
        <p:nvPicPr>
          <p:cNvPr id="6" name="Рисунок 5"/>
          <p:cNvPicPr/>
          <p:nvPr/>
        </p:nvPicPr>
        <p:blipFill>
          <a:blip r:embed="rId3" cstate="print"/>
          <a:srcRect/>
          <a:stretch>
            <a:fillRect/>
          </a:stretch>
        </p:blipFill>
        <p:spPr bwMode="auto">
          <a:xfrm>
            <a:off x="7286644" y="5357826"/>
            <a:ext cx="1571636" cy="1285884"/>
          </a:xfrm>
          <a:prstGeom prst="ellipse">
            <a:avLst/>
          </a:prstGeom>
          <a:ln>
            <a:noFill/>
          </a:ln>
          <a:effectLst>
            <a:softEdge rad="112500"/>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p:nvPr/>
        </p:nvPicPr>
        <p:blipFill>
          <a:blip r:embed="rId2" cstate="print"/>
          <a:srcRect/>
          <a:stretch>
            <a:fillRect/>
          </a:stretch>
        </p:blipFill>
        <p:spPr bwMode="auto">
          <a:xfrm>
            <a:off x="7572364" y="5572116"/>
            <a:ext cx="1571636" cy="1285884"/>
          </a:xfrm>
          <a:prstGeom prst="ellipse">
            <a:avLst/>
          </a:prstGeom>
          <a:ln>
            <a:noFill/>
          </a:ln>
          <a:effectLst>
            <a:softEdge rad="112500"/>
          </a:effectLst>
        </p:spPr>
      </p:pic>
      <p:sp>
        <p:nvSpPr>
          <p:cNvPr id="2" name="Заголовок 1"/>
          <p:cNvSpPr>
            <a:spLocks noGrp="1"/>
          </p:cNvSpPr>
          <p:nvPr>
            <p:ph type="title"/>
          </p:nvPr>
        </p:nvSpPr>
        <p:spPr>
          <a:xfrm>
            <a:off x="357158" y="1214422"/>
            <a:ext cx="8229600" cy="1052498"/>
          </a:xfrm>
        </p:spPr>
        <p:txBody>
          <a:bodyPr>
            <a:normAutofit fontScale="90000"/>
          </a:bodyPr>
          <a:lstStyle/>
          <a:p>
            <a:r>
              <a:rPr lang="kk-KZ" dirty="0" smtClean="0">
                <a:latin typeface="Times New Roman" pitchFamily="18" charset="0"/>
                <a:cs typeface="Times New Roman" pitchFamily="18" charset="0"/>
              </a:rPr>
              <a:t>Әмбебап - екібункерлі пішімдеу машинасы</a:t>
            </a:r>
            <a:r>
              <a:rPr lang="ru-RU" dirty="0" smtClean="0"/>
              <a:t/>
            </a:r>
            <a:br>
              <a:rPr lang="ru-RU" dirty="0" smtClean="0"/>
            </a:br>
            <a:endParaRPr lang="ru-RU" dirty="0"/>
          </a:p>
        </p:txBody>
      </p:sp>
      <p:pic>
        <p:nvPicPr>
          <p:cNvPr id="3" name="Рисунок 2"/>
          <p:cNvPicPr/>
          <p:nvPr/>
        </p:nvPicPr>
        <p:blipFill>
          <a:blip r:embed="rId3" cstate="print"/>
          <a:srcRect/>
          <a:stretch>
            <a:fillRect/>
          </a:stretch>
        </p:blipFill>
        <p:spPr bwMode="auto">
          <a:xfrm>
            <a:off x="285720" y="1214422"/>
            <a:ext cx="4214842" cy="4500594"/>
          </a:xfrm>
          <a:prstGeom prst="roundRect">
            <a:avLst>
              <a:gd name="adj" fmla="val 16667"/>
            </a:avLst>
          </a:prstGeom>
          <a:ln>
            <a:noFill/>
          </a:ln>
          <a:effectLst>
            <a:outerShdw blurRad="152400" dist="317500" dir="5400000" sx="90000" sy="-19000" rotWithShape="0">
              <a:prstClr val="black">
                <a:alpha val="15000"/>
              </a:prst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30722" name="Rectangle 2"/>
          <p:cNvSpPr>
            <a:spLocks noChangeArrowheads="1"/>
          </p:cNvSpPr>
          <p:nvPr/>
        </p:nvSpPr>
        <p:spPr bwMode="auto">
          <a:xfrm>
            <a:off x="4714876" y="1643050"/>
            <a:ext cx="4143340" cy="47705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kk-KZ" sz="1600" b="0" i="0" u="none" strike="noStrike" cap="none" normalizeH="0" baseline="0" dirty="0" smtClean="0">
                <a:ln>
                  <a:solidFill>
                    <a:schemeClr val="accent4">
                      <a:lumMod val="50000"/>
                    </a:schemeClr>
                  </a:solidFill>
                </a:ln>
                <a:solidFill>
                  <a:schemeClr val="accent6">
                    <a:lumMod val="50000"/>
                  </a:schemeClr>
                </a:solidFill>
                <a:effectLst/>
                <a:latin typeface="Times New Roman" pitchFamily="18" charset="0"/>
                <a:ea typeface="Calibri" pitchFamily="34" charset="0"/>
                <a:cs typeface="Times New Roman" pitchFamily="18" charset="0"/>
              </a:rPr>
              <a:t>Пішімдеу машинасы ТОМ УНИВЕРСАЛ бұл салма қосылған пряниктер, салма қосылмаған пряник өндiрiсi үшiн, сонымен қатар салма қосылған печенье, кәмпиттерді өндіруге арналған. Осы пішімдеу машинасы ауыр массалар үшiн арнайы жасалған. </a:t>
            </a:r>
            <a:endParaRPr kumimoji="0" lang="ru-RU" sz="1600" b="0" i="0" u="none" strike="noStrike" cap="none" normalizeH="0" baseline="0" dirty="0" smtClean="0">
              <a:ln>
                <a:solidFill>
                  <a:schemeClr val="accent4">
                    <a:lumMod val="50000"/>
                  </a:schemeClr>
                </a:solidFill>
              </a:ln>
              <a:solidFill>
                <a:schemeClr val="accent6">
                  <a:lumMod val="50000"/>
                </a:schemeClr>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kk-KZ" sz="1600" b="0" i="0" u="none" strike="noStrike" cap="none" normalizeH="0" baseline="0" dirty="0" smtClean="0">
                <a:ln>
                  <a:solidFill>
                    <a:schemeClr val="accent4">
                      <a:lumMod val="50000"/>
                    </a:schemeClr>
                  </a:solidFill>
                </a:ln>
                <a:solidFill>
                  <a:schemeClr val="accent6">
                    <a:lumMod val="50000"/>
                  </a:schemeClr>
                </a:solidFill>
                <a:effectLst/>
                <a:latin typeface="Times New Roman" pitchFamily="18" charset="0"/>
                <a:ea typeface="Calibri" pitchFamily="34" charset="0"/>
                <a:cs typeface="Times New Roman" pitchFamily="18" charset="0"/>
              </a:rPr>
              <a:t>Бұл пішімдеу машинасының жұмыс істеу принципі шнекке негiзделген. Салма шестеренді насос көмегiмен беріледі. Диафрагмалы кесу процесі тек қана меншiктi үстелде жүреді. Пішімдеу машинасы жұмыс уақытында салмақ және өлшемдi, жылдамдықты өзгертуге жедел мүмкiндiк бередi. </a:t>
            </a:r>
            <a:endParaRPr kumimoji="0" lang="ru-RU" sz="1600" b="0" i="0" u="none" strike="noStrike" cap="none" normalizeH="0" baseline="0" dirty="0" smtClean="0">
              <a:ln>
                <a:solidFill>
                  <a:schemeClr val="accent4">
                    <a:lumMod val="50000"/>
                  </a:schemeClr>
                </a:solidFill>
              </a:ln>
              <a:solidFill>
                <a:schemeClr val="accent6">
                  <a:lumMod val="50000"/>
                </a:schemeClr>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kk-KZ" sz="1600" b="0" i="0" u="none" strike="noStrike" cap="none" normalizeH="0" baseline="0" dirty="0" smtClean="0">
                <a:ln>
                  <a:solidFill>
                    <a:schemeClr val="accent4">
                      <a:lumMod val="50000"/>
                    </a:schemeClr>
                  </a:solidFill>
                </a:ln>
                <a:solidFill>
                  <a:schemeClr val="accent6">
                    <a:lumMod val="50000"/>
                  </a:schemeClr>
                </a:solidFill>
                <a:effectLst/>
                <a:latin typeface="Times New Roman" pitchFamily="18" charset="0"/>
                <a:ea typeface="Calibri" pitchFamily="34" charset="0"/>
                <a:cs typeface="Times New Roman" pitchFamily="18" charset="0"/>
              </a:rPr>
              <a:t>Күмбез тәрiздi форманы даярлаулардан тысқары шыбықты формасындағы өнім дайындауға болады. </a:t>
            </a:r>
            <a:r>
              <a:rPr kumimoji="0" lang="en-US" sz="1600" b="0" i="0" u="none" strike="noStrike" cap="none" normalizeH="0" baseline="0" dirty="0" err="1" smtClean="0">
                <a:ln>
                  <a:solidFill>
                    <a:schemeClr val="accent4">
                      <a:lumMod val="50000"/>
                    </a:schemeClr>
                  </a:solidFill>
                </a:ln>
                <a:solidFill>
                  <a:schemeClr val="accent6">
                    <a:lumMod val="50000"/>
                  </a:schemeClr>
                </a:solidFill>
                <a:effectLst/>
                <a:latin typeface="Times New Roman" pitchFamily="18" charset="0"/>
                <a:ea typeface="Calibri" pitchFamily="34" charset="0"/>
                <a:cs typeface="Times New Roman" pitchFamily="18" charset="0"/>
              </a:rPr>
              <a:t>Олар</a:t>
            </a:r>
            <a:r>
              <a:rPr kumimoji="0" lang="kk-KZ" sz="1600" b="0" i="0" u="none" strike="noStrike" cap="none" normalizeH="0" baseline="0" dirty="0" smtClean="0">
                <a:ln>
                  <a:solidFill>
                    <a:schemeClr val="accent4">
                      <a:lumMod val="50000"/>
                    </a:schemeClr>
                  </a:solidFill>
                </a:ln>
                <a:solidFill>
                  <a:schemeClr val="accent6">
                    <a:lumMod val="50000"/>
                  </a:schemeClr>
                </a:solidFill>
                <a:effectLst/>
                <a:latin typeface="Times New Roman" pitchFamily="18" charset="0"/>
                <a:ea typeface="Calibri" pitchFamily="34" charset="0"/>
                <a:cs typeface="Times New Roman" pitchFamily="18" charset="0"/>
              </a:rPr>
              <a:t>ды</a:t>
            </a:r>
            <a:r>
              <a:rPr kumimoji="0" lang="en-US" sz="1600" b="0" i="0" u="none" strike="noStrike" cap="none" normalizeH="0" baseline="0" dirty="0" smtClean="0">
                <a:ln>
                  <a:solidFill>
                    <a:schemeClr val="accent4">
                      <a:lumMod val="50000"/>
                    </a:schemeClr>
                  </a:solidFill>
                </a:ln>
                <a:solidFill>
                  <a:schemeClr val="accent6">
                    <a:lumMod val="50000"/>
                  </a:schemeClr>
                </a:solidFill>
                <a:effectLst/>
                <a:latin typeface="Times New Roman" pitchFamily="18" charset="0"/>
                <a:ea typeface="Calibri" pitchFamily="34" charset="0"/>
                <a:cs typeface="Times New Roman" pitchFamily="18" charset="0"/>
              </a:rPr>
              <a:t> </a:t>
            </a:r>
            <a:r>
              <a:rPr kumimoji="0" lang="en-US" sz="1600" b="0" i="0" u="none" strike="noStrike" cap="none" normalizeH="0" baseline="0" dirty="0" err="1" smtClean="0">
                <a:ln>
                  <a:solidFill>
                    <a:schemeClr val="accent4">
                      <a:lumMod val="50000"/>
                    </a:schemeClr>
                  </a:solidFill>
                </a:ln>
                <a:solidFill>
                  <a:schemeClr val="accent6">
                    <a:lumMod val="50000"/>
                  </a:schemeClr>
                </a:solidFill>
                <a:effectLst/>
                <a:latin typeface="Times New Roman" pitchFamily="18" charset="0"/>
                <a:ea typeface="Calibri" pitchFamily="34" charset="0"/>
                <a:cs typeface="Times New Roman" pitchFamily="18" charset="0"/>
              </a:rPr>
              <a:t>шоққа</a:t>
            </a:r>
            <a:r>
              <a:rPr kumimoji="0" lang="en-US" sz="1600" b="0" i="0" u="none" strike="noStrike" cap="none" normalizeH="0" baseline="0" dirty="0" smtClean="0">
                <a:ln>
                  <a:solidFill>
                    <a:schemeClr val="accent4">
                      <a:lumMod val="50000"/>
                    </a:schemeClr>
                  </a:solidFill>
                </a:ln>
                <a:solidFill>
                  <a:schemeClr val="accent6">
                    <a:lumMod val="50000"/>
                  </a:schemeClr>
                </a:solidFill>
                <a:effectLst/>
                <a:latin typeface="Times New Roman" pitchFamily="18" charset="0"/>
                <a:ea typeface="Calibri" pitchFamily="34" charset="0"/>
                <a:cs typeface="Times New Roman" pitchFamily="18" charset="0"/>
              </a:rPr>
              <a:t> </a:t>
            </a:r>
            <a:r>
              <a:rPr kumimoji="0" lang="en-US" sz="1600" b="0" i="0" u="none" strike="noStrike" cap="none" normalizeH="0" baseline="0" dirty="0" err="1" smtClean="0">
                <a:ln>
                  <a:solidFill>
                    <a:schemeClr val="accent4">
                      <a:lumMod val="50000"/>
                    </a:schemeClr>
                  </a:solidFill>
                </a:ln>
                <a:solidFill>
                  <a:schemeClr val="accent6">
                    <a:lumMod val="50000"/>
                  </a:schemeClr>
                </a:solidFill>
                <a:effectLst/>
                <a:latin typeface="Times New Roman" pitchFamily="18" charset="0"/>
                <a:ea typeface="Calibri" pitchFamily="34" charset="0"/>
                <a:cs typeface="Times New Roman" pitchFamily="18" charset="0"/>
              </a:rPr>
              <a:t>пiсiрiлген</a:t>
            </a:r>
            <a:r>
              <a:rPr kumimoji="0" lang="en-US" sz="1600" b="0" i="0" u="none" strike="noStrike" cap="none" normalizeH="0" baseline="0" dirty="0" smtClean="0">
                <a:ln>
                  <a:solidFill>
                    <a:schemeClr val="accent4">
                      <a:lumMod val="50000"/>
                    </a:schemeClr>
                  </a:solidFill>
                </a:ln>
                <a:solidFill>
                  <a:schemeClr val="accent6">
                    <a:lumMod val="50000"/>
                  </a:schemeClr>
                </a:solidFill>
                <a:effectLst/>
                <a:latin typeface="Times New Roman" pitchFamily="18" charset="0"/>
                <a:ea typeface="Calibri" pitchFamily="34" charset="0"/>
                <a:cs typeface="Times New Roman" pitchFamily="18" charset="0"/>
              </a:rPr>
              <a:t> </a:t>
            </a:r>
            <a:r>
              <a:rPr kumimoji="0" lang="en-US" sz="1600" b="0" i="0" u="none" strike="noStrike" cap="none" normalizeH="0" baseline="0" dirty="0" err="1" smtClean="0">
                <a:ln>
                  <a:solidFill>
                    <a:schemeClr val="accent4">
                      <a:lumMod val="50000"/>
                    </a:schemeClr>
                  </a:solidFill>
                </a:ln>
                <a:solidFill>
                  <a:schemeClr val="accent6">
                    <a:lumMod val="50000"/>
                  </a:schemeClr>
                </a:solidFill>
                <a:effectLst/>
                <a:latin typeface="Times New Roman" pitchFamily="18" charset="0"/>
                <a:ea typeface="Calibri" pitchFamily="34" charset="0"/>
                <a:cs typeface="Times New Roman" pitchFamily="18" charset="0"/>
              </a:rPr>
              <a:t>немесе</a:t>
            </a:r>
            <a:r>
              <a:rPr kumimoji="0" lang="en-US" sz="1600" b="0" i="0" u="none" strike="noStrike" cap="none" normalizeH="0" baseline="0" dirty="0" smtClean="0">
                <a:ln>
                  <a:solidFill>
                    <a:schemeClr val="accent4">
                      <a:lumMod val="50000"/>
                    </a:schemeClr>
                  </a:solidFill>
                </a:ln>
                <a:solidFill>
                  <a:schemeClr val="accent6">
                    <a:lumMod val="50000"/>
                  </a:schemeClr>
                </a:solidFill>
                <a:effectLst/>
                <a:latin typeface="Times New Roman" pitchFamily="18" charset="0"/>
                <a:ea typeface="Calibri" pitchFamily="34" charset="0"/>
                <a:cs typeface="Times New Roman" pitchFamily="18" charset="0"/>
              </a:rPr>
              <a:t> </a:t>
            </a:r>
            <a:r>
              <a:rPr kumimoji="0" lang="en-US" sz="1600" b="0" i="0" u="none" strike="noStrike" cap="none" normalizeH="0" baseline="0" dirty="0" err="1" smtClean="0">
                <a:ln>
                  <a:solidFill>
                    <a:schemeClr val="accent4">
                      <a:lumMod val="50000"/>
                    </a:schemeClr>
                  </a:solidFill>
                </a:ln>
                <a:solidFill>
                  <a:schemeClr val="accent6">
                    <a:lumMod val="50000"/>
                  </a:schemeClr>
                </a:solidFill>
                <a:effectLst/>
                <a:latin typeface="Times New Roman" pitchFamily="18" charset="0"/>
                <a:ea typeface="Calibri" pitchFamily="34" charset="0"/>
                <a:cs typeface="Times New Roman" pitchFamily="18" charset="0"/>
              </a:rPr>
              <a:t>пряникті</a:t>
            </a:r>
            <a:r>
              <a:rPr kumimoji="0" lang="en-US" sz="1600" b="0" i="0" u="none" strike="noStrike" cap="none" normalizeH="0" baseline="0" dirty="0" smtClean="0">
                <a:ln>
                  <a:solidFill>
                    <a:schemeClr val="accent4">
                      <a:lumMod val="50000"/>
                    </a:schemeClr>
                  </a:solidFill>
                </a:ln>
                <a:solidFill>
                  <a:schemeClr val="accent6">
                    <a:lumMod val="50000"/>
                  </a:schemeClr>
                </a:solidFill>
                <a:effectLst/>
                <a:latin typeface="Times New Roman" pitchFamily="18" charset="0"/>
                <a:ea typeface="Calibri" pitchFamily="34" charset="0"/>
                <a:cs typeface="Times New Roman" pitchFamily="18" charset="0"/>
              </a:rPr>
              <a:t> </a:t>
            </a:r>
            <a:r>
              <a:rPr kumimoji="0" lang="en-US" sz="1600" b="0" i="0" u="none" strike="noStrike" cap="none" normalizeH="0" baseline="0" dirty="0" err="1" smtClean="0">
                <a:ln>
                  <a:solidFill>
                    <a:schemeClr val="accent4">
                      <a:lumMod val="50000"/>
                    </a:schemeClr>
                  </a:solidFill>
                </a:ln>
                <a:solidFill>
                  <a:schemeClr val="accent6">
                    <a:lumMod val="50000"/>
                  </a:schemeClr>
                </a:solidFill>
                <a:effectLst/>
                <a:latin typeface="Times New Roman" pitchFamily="18" charset="0"/>
                <a:ea typeface="Calibri" pitchFamily="34" charset="0"/>
                <a:cs typeface="Times New Roman" pitchFamily="18" charset="0"/>
              </a:rPr>
              <a:t>қамырдан</a:t>
            </a:r>
            <a:r>
              <a:rPr kumimoji="0" lang="en-US" sz="1600" b="0" i="0" u="none" strike="noStrike" cap="none" normalizeH="0" baseline="0" dirty="0" smtClean="0">
                <a:ln>
                  <a:solidFill>
                    <a:schemeClr val="accent4">
                      <a:lumMod val="50000"/>
                    </a:schemeClr>
                  </a:solidFill>
                </a:ln>
                <a:solidFill>
                  <a:schemeClr val="accent6">
                    <a:lumMod val="50000"/>
                  </a:schemeClr>
                </a:solidFill>
                <a:effectLst/>
                <a:latin typeface="Times New Roman" pitchFamily="18" charset="0"/>
                <a:ea typeface="Calibri" pitchFamily="34" charset="0"/>
                <a:cs typeface="Times New Roman" pitchFamily="18" charset="0"/>
              </a:rPr>
              <a:t> </a:t>
            </a:r>
            <a:r>
              <a:rPr kumimoji="0" lang="en-US" sz="1600" b="0" i="0" u="none" strike="noStrike" cap="none" normalizeH="0" baseline="0" dirty="0" err="1" smtClean="0">
                <a:ln>
                  <a:solidFill>
                    <a:schemeClr val="accent4">
                      <a:lumMod val="50000"/>
                    </a:schemeClr>
                  </a:solidFill>
                </a:ln>
                <a:solidFill>
                  <a:schemeClr val="accent6">
                    <a:lumMod val="50000"/>
                  </a:schemeClr>
                </a:solidFill>
                <a:effectLst/>
                <a:latin typeface="Times New Roman" pitchFamily="18" charset="0"/>
                <a:ea typeface="Calibri" pitchFamily="34" charset="0"/>
                <a:cs typeface="Times New Roman" pitchFamily="18" charset="0"/>
              </a:rPr>
              <a:t>даярлауға</a:t>
            </a:r>
            <a:r>
              <a:rPr kumimoji="0" lang="en-US" sz="1600" b="0" i="0" u="none" strike="noStrike" cap="none" normalizeH="0" baseline="0" dirty="0" smtClean="0">
                <a:ln>
                  <a:solidFill>
                    <a:schemeClr val="accent4">
                      <a:lumMod val="50000"/>
                    </a:schemeClr>
                  </a:solidFill>
                </a:ln>
                <a:solidFill>
                  <a:schemeClr val="accent6">
                    <a:lumMod val="50000"/>
                  </a:schemeClr>
                </a:solidFill>
                <a:effectLst/>
                <a:latin typeface="Times New Roman" pitchFamily="18" charset="0"/>
                <a:ea typeface="Calibri" pitchFamily="34" charset="0"/>
                <a:cs typeface="Times New Roman" pitchFamily="18" charset="0"/>
              </a:rPr>
              <a:t> </a:t>
            </a:r>
            <a:r>
              <a:rPr kumimoji="0" lang="en-US" sz="1600" b="0" i="0" u="none" strike="noStrike" cap="none" normalizeH="0" baseline="0" dirty="0" err="1" smtClean="0">
                <a:ln>
                  <a:solidFill>
                    <a:schemeClr val="accent4">
                      <a:lumMod val="50000"/>
                    </a:schemeClr>
                  </a:solidFill>
                </a:ln>
                <a:solidFill>
                  <a:schemeClr val="accent6">
                    <a:lumMod val="50000"/>
                  </a:schemeClr>
                </a:solidFill>
                <a:effectLst/>
                <a:latin typeface="Times New Roman" pitchFamily="18" charset="0"/>
                <a:ea typeface="Calibri" pitchFamily="34" charset="0"/>
                <a:cs typeface="Times New Roman" pitchFamily="18" charset="0"/>
              </a:rPr>
              <a:t>болады</a:t>
            </a:r>
            <a:r>
              <a:rPr kumimoji="0" lang="en-US" sz="1600" b="0" i="0" u="none" strike="noStrike" cap="none" normalizeH="0" baseline="0" dirty="0" smtClean="0">
                <a:ln>
                  <a:solidFill>
                    <a:schemeClr val="accent4">
                      <a:lumMod val="50000"/>
                    </a:schemeClr>
                  </a:solidFill>
                </a:ln>
                <a:solidFill>
                  <a:schemeClr val="accent6">
                    <a:lumMod val="50000"/>
                  </a:schemeClr>
                </a:solidFill>
                <a:effectLst/>
                <a:latin typeface="Times New Roman" pitchFamily="18" charset="0"/>
                <a:ea typeface="Calibri" pitchFamily="34" charset="0"/>
                <a:cs typeface="Times New Roman" pitchFamily="18" charset="0"/>
              </a:rPr>
              <a:t>..</a:t>
            </a:r>
            <a:endParaRPr kumimoji="0" lang="en-US" sz="1600" b="0" i="0" u="none" strike="noStrike" cap="none" normalizeH="0" baseline="0" dirty="0" smtClean="0">
              <a:ln>
                <a:solidFill>
                  <a:schemeClr val="accent4">
                    <a:lumMod val="50000"/>
                  </a:schemeClr>
                </a:solidFill>
              </a:ln>
              <a:solidFill>
                <a:schemeClr val="accent6">
                  <a:lumMod val="50000"/>
                </a:schemeClr>
              </a:solidFill>
              <a:effectLst/>
              <a:latin typeface="Arial" pitchFamily="34"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1214422"/>
            <a:ext cx="8229600" cy="785818"/>
          </a:xfrm>
        </p:spPr>
        <p:txBody>
          <a:bodyPr>
            <a:normAutofit fontScale="90000"/>
          </a:bodyPr>
          <a:lstStyle/>
          <a:p>
            <a:r>
              <a:rPr lang="kk-KZ" dirty="0" smtClean="0">
                <a:latin typeface="Times New Roman" pitchFamily="18" charset="0"/>
                <a:cs typeface="Times New Roman" pitchFamily="18" charset="0"/>
              </a:rPr>
              <a:t>Пряниктердi кептіруге арналған конвейер</a:t>
            </a:r>
            <a:r>
              <a:rPr lang="ru-RU" dirty="0" smtClean="0"/>
              <a:t/>
            </a:r>
            <a:br>
              <a:rPr lang="ru-RU" dirty="0" smtClean="0"/>
            </a:br>
            <a:endParaRPr lang="ru-RU" dirty="0"/>
          </a:p>
        </p:txBody>
      </p:sp>
      <p:pic>
        <p:nvPicPr>
          <p:cNvPr id="3" name="Рисунок 2"/>
          <p:cNvPicPr/>
          <p:nvPr/>
        </p:nvPicPr>
        <p:blipFill>
          <a:blip r:embed="rId2" cstate="print"/>
          <a:srcRect/>
          <a:stretch>
            <a:fillRect/>
          </a:stretch>
        </p:blipFill>
        <p:spPr bwMode="auto">
          <a:xfrm>
            <a:off x="1000100" y="1357298"/>
            <a:ext cx="6929486" cy="2714644"/>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31745" name="Rectangle 1"/>
          <p:cNvSpPr>
            <a:spLocks noChangeArrowheads="1"/>
          </p:cNvSpPr>
          <p:nvPr/>
        </p:nvSpPr>
        <p:spPr bwMode="auto">
          <a:xfrm>
            <a:off x="642910" y="4286256"/>
            <a:ext cx="8143932"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Суыту немесе кептіру бұл пряник өндiрiсiнде технологиялық үдерiстiң маңызды кезеңі болып табылады.</a:t>
            </a:r>
            <a:r>
              <a:rPr lang="ru-RU" sz="900" dirty="0">
                <a:latin typeface="Arial" pitchFamily="34" charset="0"/>
              </a:rPr>
              <a:t> </a:t>
            </a: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Пряникті кептіру үшін ярусты конвейерді қолданамыз. </a:t>
            </a:r>
            <a:endParaRPr kumimoji="0" lang="kk-KZ" sz="1800" b="0" i="0" u="none" strike="noStrike" cap="none" normalizeH="0" baseline="0" dirty="0" smtClean="0">
              <a:ln>
                <a:noFill/>
              </a:ln>
              <a:solidFill>
                <a:schemeClr val="tx1"/>
              </a:solidFill>
              <a:effectLst/>
              <a:latin typeface="Arial" pitchFamily="34" charset="0"/>
            </a:endParaRPr>
          </a:p>
        </p:txBody>
      </p:sp>
      <p:sp>
        <p:nvSpPr>
          <p:cNvPr id="31746" name="Rectangle 2"/>
          <p:cNvSpPr>
            <a:spLocks noChangeArrowheads="1"/>
          </p:cNvSpPr>
          <p:nvPr/>
        </p:nvSpPr>
        <p:spPr bwMode="auto">
          <a:xfrm>
            <a:off x="714348" y="4786322"/>
            <a:ext cx="7572428" cy="18158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 позиция. Қамыр мөлшерлегішінен қамыр дайындамасы сығындалады.</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2 позиция. Қамырдың жалпы массасынан қамыр дайындамасы үшін белгілі бір бөлшегі кесіледі. Дайындамалар орын ауысып кетпес үшін, фиксация механизмінің иелері астынан ұстап тұрады. </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3 позиция. Кесілген дайындама транспортерлық лентаға салынады, ал фиксация механизмі және струндық отсекатель бастапқы орнына қайтады.</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4 позиция. Дайындама салма мөлшерлегішінің астына келіп түседі.</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5 позиция. Салма мөлшерлегіштен 9 дайындамаға беріледі. </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6 позиция. Екі валкалы реттеп салғыш арқылы трафаретті бетке пряник салынады.</a:t>
            </a:r>
            <a:endParaRPr kumimoji="0" lang="kk-KZ" sz="1800" b="0" i="0" u="none" strike="noStrike" cap="none" normalizeH="0" baseline="0" dirty="0" smtClean="0">
              <a:ln>
                <a:noFill/>
              </a:ln>
              <a:solidFill>
                <a:schemeClr val="tx1"/>
              </a:solidFill>
              <a:effectLst/>
              <a:latin typeface="Arial" pitchFamily="34" charset="0"/>
            </a:endParaRPr>
          </a:p>
        </p:txBody>
      </p:sp>
      <p:pic>
        <p:nvPicPr>
          <p:cNvPr id="6" name="Рисунок 5"/>
          <p:cNvPicPr/>
          <p:nvPr/>
        </p:nvPicPr>
        <p:blipFill>
          <a:blip r:embed="rId3" cstate="print"/>
          <a:srcRect/>
          <a:stretch>
            <a:fillRect/>
          </a:stretch>
        </p:blipFill>
        <p:spPr bwMode="auto">
          <a:xfrm>
            <a:off x="7429520" y="5572116"/>
            <a:ext cx="1571636" cy="1285884"/>
          </a:xfrm>
          <a:prstGeom prst="ellipse">
            <a:avLst/>
          </a:prstGeom>
          <a:ln>
            <a:noFill/>
          </a:ln>
          <a:effectLst>
            <a:softEdge rad="112500"/>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p:nvPr/>
        </p:nvPicPr>
        <p:blipFill>
          <a:blip r:embed="rId2" cstate="print"/>
          <a:srcRect/>
          <a:stretch>
            <a:fillRect/>
          </a:stretch>
        </p:blipFill>
        <p:spPr bwMode="auto">
          <a:xfrm>
            <a:off x="7572364" y="5572116"/>
            <a:ext cx="1571636" cy="1285884"/>
          </a:xfrm>
          <a:prstGeom prst="ellipse">
            <a:avLst/>
          </a:prstGeom>
          <a:ln>
            <a:noFill/>
          </a:ln>
          <a:effectLst>
            <a:softEdge rad="112500"/>
          </a:effectLst>
        </p:spPr>
      </p:pic>
      <p:sp>
        <p:nvSpPr>
          <p:cNvPr id="32769" name="Rectangle 1"/>
          <p:cNvSpPr>
            <a:spLocks noChangeArrowheads="1"/>
          </p:cNvSpPr>
          <p:nvPr/>
        </p:nvSpPr>
        <p:spPr bwMode="auto">
          <a:xfrm>
            <a:off x="4714876" y="1714488"/>
            <a:ext cx="4000528" cy="455509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kk-KZ" sz="2000"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Техникалық сипаттама:</a:t>
            </a:r>
            <a:endParaRPr kumimoji="0" lang="ru-RU" sz="2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kk-KZ"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Қуаты, кВт:</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kk-KZ"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-қыздыру кезінде ПКМ-3-48; ПКМ-4-64; ПКМ-5-50; ПКМ-6-96.</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kk-KZ"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-жұмысшы ПКМ-3-36; ПКМ-4-48; ПКМ-5-60; ПКМ-6-72.</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kk-KZ"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Камераның ұзындығы, мм:</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kk-KZ"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ПКМ-3- 6000; ПКМ-4 – 8000; ПКМ-5 – 10000; ПКМ-6 – 12000;</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Габаритт</a:t>
            </a:r>
            <a:r>
              <a:rPr kumimoji="0" lang="en-US" sz="16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i</a:t>
            </a:r>
            <a:r>
              <a:rPr kumimoji="0" lang="ru-RU"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16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өлшемдер, </a:t>
            </a:r>
            <a:r>
              <a:rPr kumimoji="0" lang="ru-RU"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мм:</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a:t>
            </a:r>
            <a:r>
              <a:rPr kumimoji="0" lang="kk-KZ"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КМ</a:t>
            </a:r>
            <a:r>
              <a:rPr kumimoji="0" lang="ru-RU"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r>
              <a:rPr kumimoji="0" lang="kk-KZ"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3</a:t>
            </a:r>
            <a:r>
              <a:rPr kumimoji="0" lang="ru-RU"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- 7000 х900х1600; П</a:t>
            </a:r>
            <a:r>
              <a:rPr kumimoji="0" lang="kk-KZ"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КМ-4</a:t>
            </a:r>
            <a:r>
              <a:rPr kumimoji="0" lang="ru-RU"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- 9000х900х1600; </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a:t>
            </a:r>
            <a:r>
              <a:rPr kumimoji="0" lang="kk-KZ"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КМ</a:t>
            </a:r>
            <a:r>
              <a:rPr kumimoji="0" lang="ru-RU"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r>
              <a:rPr kumimoji="0" lang="kk-KZ"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5</a:t>
            </a:r>
            <a:r>
              <a:rPr kumimoji="0" lang="ru-RU"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- 11000х900х1600; П</a:t>
            </a:r>
            <a:r>
              <a:rPr kumimoji="0" lang="kk-KZ"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КМ-6</a:t>
            </a:r>
            <a:r>
              <a:rPr kumimoji="0" lang="ru-RU"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- 13000х900х1600</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kk-KZ"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Ө</a:t>
            </a:r>
            <a:r>
              <a:rPr kumimoji="0" lang="ru-RU" sz="16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н</a:t>
            </a:r>
            <a:r>
              <a:rPr kumimoji="0" lang="en-US" sz="16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i</a:t>
            </a:r>
            <a:r>
              <a:rPr kumimoji="0" lang="ru-RU" sz="16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мд</a:t>
            </a:r>
            <a:r>
              <a:rPr kumimoji="0" lang="en-US" sz="16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i</a:t>
            </a:r>
            <a:r>
              <a:rPr kumimoji="0" lang="ru-RU"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л</a:t>
            </a:r>
            <a:r>
              <a:rPr kumimoji="0" lang="en-US" sz="16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i</a:t>
            </a:r>
            <a:r>
              <a:rPr kumimoji="0" lang="kk-KZ"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гі</a:t>
            </a:r>
            <a:r>
              <a:rPr kumimoji="0" lang="ru-RU"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кг:</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a:t>
            </a:r>
            <a:r>
              <a:rPr kumimoji="0" lang="kk-KZ"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КМ</a:t>
            </a:r>
            <a:r>
              <a:rPr kumimoji="0" lang="ru-RU"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r>
              <a:rPr kumimoji="0" lang="kk-KZ"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3 </a:t>
            </a:r>
            <a:r>
              <a:rPr kumimoji="0" lang="ru-RU"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100</a:t>
            </a:r>
            <a:r>
              <a:rPr kumimoji="0" lang="kk-KZ"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r>
              <a:rPr kumimoji="0" lang="ru-RU"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П</a:t>
            </a:r>
            <a:r>
              <a:rPr kumimoji="0" lang="kk-KZ"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КМ</a:t>
            </a:r>
            <a:r>
              <a:rPr kumimoji="0" lang="ru-RU"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r>
              <a:rPr kumimoji="0" lang="kk-KZ"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4 </a:t>
            </a:r>
            <a:r>
              <a:rPr kumimoji="0" lang="ru-RU"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140</a:t>
            </a:r>
            <a:r>
              <a:rPr kumimoji="0" lang="kk-KZ"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r>
              <a:rPr kumimoji="0" lang="ru-RU"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П</a:t>
            </a:r>
            <a:r>
              <a:rPr kumimoji="0" lang="kk-KZ"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КМ-5 </a:t>
            </a:r>
            <a:r>
              <a:rPr kumimoji="0" lang="ru-RU"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180</a:t>
            </a:r>
            <a:r>
              <a:rPr kumimoji="0" lang="kk-KZ"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r>
              <a:rPr kumimoji="0" lang="ru-RU"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П</a:t>
            </a:r>
            <a:r>
              <a:rPr kumimoji="0" lang="kk-KZ"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КМ</a:t>
            </a:r>
            <a:r>
              <a:rPr kumimoji="0" lang="ru-RU"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r>
              <a:rPr kumimoji="0" lang="kk-KZ"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6</a:t>
            </a:r>
            <a:r>
              <a:rPr kumimoji="0" lang="ru-RU"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–220</a:t>
            </a:r>
            <a:r>
              <a:rPr kumimoji="0" lang="kk-KZ"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kk-KZ"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 name="Заголовок 1"/>
          <p:cNvSpPr>
            <a:spLocks noGrp="1"/>
          </p:cNvSpPr>
          <p:nvPr>
            <p:ph type="title"/>
          </p:nvPr>
        </p:nvSpPr>
        <p:spPr/>
        <p:txBody>
          <a:bodyPr>
            <a:normAutofit fontScale="90000"/>
          </a:bodyPr>
          <a:lstStyle/>
          <a:p>
            <a:r>
              <a:rPr lang="kk-KZ" dirty="0" smtClean="0">
                <a:latin typeface="Times New Roman" pitchFamily="18" charset="0"/>
                <a:cs typeface="Times New Roman" pitchFamily="18" charset="0"/>
              </a:rPr>
              <a:t>К</a:t>
            </a:r>
            <a:r>
              <a:rPr lang="ru-RU" dirty="0" err="1" smtClean="0">
                <a:latin typeface="Times New Roman" pitchFamily="18" charset="0"/>
                <a:cs typeface="Times New Roman" pitchFamily="18" charset="0"/>
              </a:rPr>
              <a:t>онвейерл</a:t>
            </a:r>
            <a:r>
              <a:rPr lang="en-US" dirty="0" err="1" smtClean="0">
                <a:latin typeface="Times New Roman" pitchFamily="18" charset="0"/>
                <a:cs typeface="Times New Roman" pitchFamily="18" charset="0"/>
              </a:rPr>
              <a:t>i</a:t>
            </a:r>
            <a:r>
              <a:rPr lang="kk-KZ" dirty="0" smtClean="0">
                <a:latin typeface="Times New Roman" pitchFamily="18" charset="0"/>
                <a:cs typeface="Times New Roman" pitchFamily="18" charset="0"/>
              </a:rPr>
              <a:t>-</a:t>
            </a:r>
            <a:r>
              <a:rPr lang="ru-RU" dirty="0" err="1" smtClean="0">
                <a:latin typeface="Times New Roman" pitchFamily="18" charset="0"/>
                <a:cs typeface="Times New Roman" pitchFamily="18" charset="0"/>
              </a:rPr>
              <a:t>модулд</a:t>
            </a:r>
            <a:r>
              <a:rPr lang="en-US" dirty="0" err="1" smtClean="0">
                <a:latin typeface="Times New Roman" pitchFamily="18" charset="0"/>
                <a:cs typeface="Times New Roman" pitchFamily="18" charset="0"/>
              </a:rPr>
              <a:t>i</a:t>
            </a:r>
            <a:r>
              <a:rPr lang="en-US" dirty="0" smtClean="0">
                <a:latin typeface="Times New Roman" pitchFamily="18" charset="0"/>
                <a:cs typeface="Times New Roman" pitchFamily="18" charset="0"/>
              </a:rPr>
              <a:t> </a:t>
            </a:r>
            <a:r>
              <a:rPr lang="kk-KZ" dirty="0" smtClean="0">
                <a:latin typeface="Times New Roman" pitchFamily="18" charset="0"/>
                <a:cs typeface="Times New Roman" pitchFamily="18" charset="0"/>
              </a:rPr>
              <a:t>п</a:t>
            </a:r>
            <a:r>
              <a:rPr lang="ru-RU" dirty="0" err="1" smtClean="0">
                <a:latin typeface="Times New Roman" pitchFamily="18" charset="0"/>
                <a:cs typeface="Times New Roman" pitchFamily="18" charset="0"/>
              </a:rPr>
              <a:t>еш</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шынжырлы</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транспортерде</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pic>
        <p:nvPicPr>
          <p:cNvPr id="3" name="Рисунок 2"/>
          <p:cNvPicPr/>
          <p:nvPr/>
        </p:nvPicPr>
        <p:blipFill>
          <a:blip r:embed="rId3" cstate="print"/>
          <a:srcRect/>
          <a:stretch>
            <a:fillRect/>
          </a:stretch>
        </p:blipFill>
        <p:spPr bwMode="auto">
          <a:xfrm>
            <a:off x="357158" y="1785926"/>
            <a:ext cx="4143404" cy="4500594"/>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1071546"/>
            <a:ext cx="8229600" cy="947758"/>
          </a:xfrm>
        </p:spPr>
        <p:txBody>
          <a:bodyPr>
            <a:noAutofit/>
          </a:bodyPr>
          <a:lstStyle/>
          <a:p>
            <a:r>
              <a:rPr lang="ru-RU" sz="4000" dirty="0" smtClean="0">
                <a:latin typeface="Times New Roman" pitchFamily="18" charset="0"/>
                <a:cs typeface="Times New Roman" pitchFamily="18" charset="0"/>
              </a:rPr>
              <a:t>Машина отсадочная с автоматической отсадкой на противень DOMINA IT 60 BASIC</a:t>
            </a:r>
            <a:endParaRPr lang="ru-RU" sz="4000" dirty="0">
              <a:latin typeface="Times New Roman" pitchFamily="18" charset="0"/>
              <a:cs typeface="Times New Roman" pitchFamily="18" charset="0"/>
            </a:endParaRPr>
          </a:p>
        </p:txBody>
      </p:sp>
      <p:pic>
        <p:nvPicPr>
          <p:cNvPr id="3" name="Рисунок 2"/>
          <p:cNvPicPr/>
          <p:nvPr/>
        </p:nvPicPr>
        <p:blipFill>
          <a:blip r:embed="rId2" cstate="print"/>
          <a:srcRect/>
          <a:stretch>
            <a:fillRect/>
          </a:stretch>
        </p:blipFill>
        <p:spPr bwMode="auto">
          <a:xfrm>
            <a:off x="285720" y="2214554"/>
            <a:ext cx="3429024" cy="4000528"/>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33793" name="Rectangle 1"/>
          <p:cNvSpPr>
            <a:spLocks noChangeArrowheads="1"/>
          </p:cNvSpPr>
          <p:nvPr/>
        </p:nvSpPr>
        <p:spPr bwMode="auto">
          <a:xfrm>
            <a:off x="4000496" y="2143116"/>
            <a:ext cx="5000660"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kk-KZ" sz="1600"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Қысқашасы техникалық мiнездеме:</a:t>
            </a:r>
            <a:endParaRPr kumimoji="0" lang="ru-RU" sz="160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машинаның рамасы үдеділген алюминий  профильлерiнен iстеп шығарған;</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қаптаманың панелдерi: тотықпайтын болат;</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басқару панелi: ЖК - TOUCH SCREEN мониторы, (мәзiрде 10 тiл, орыс тілін қоса есептегенде) жады 56 бағдарламаларға арналған;</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қарапайым программалау автоматты тәртiптегi жұмыс үшiн;</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көшiрiп отырғызатын құрылым тот баспайтын болаттан жасалынған, көшіріп отырғызу қаңылтыр таба ені 600 мм.</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ru-R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тиеме</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шанақ </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тот </a:t>
            </a:r>
            <a:r>
              <a:rPr kumimoji="0" lang="ru-R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баспайтын</a:t>
            </a: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болаттан жасалынған</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r>
              <a:rPr kumimoji="0" lang="ru-R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жылдамдықтардың вариаторымен</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көш</a:t>
            </a:r>
            <a:r>
              <a:rPr kumimoji="0" lang="en-US"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i</a:t>
            </a:r>
            <a:r>
              <a:rPr kumimoji="0" lang="ru-R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р</a:t>
            </a:r>
            <a:r>
              <a:rPr kumimoji="0" lang="en-US"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i</a:t>
            </a:r>
            <a:r>
              <a:rPr kumimoji="0" lang="ru-R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п</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отырғызатын құрылым</a:t>
            </a: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(инвертор );</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r>
              <a:rPr kumimoji="0" lang="ru-R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жылдамды</a:t>
            </a: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қты </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(инвертор ) </a:t>
            </a:r>
            <a:r>
              <a:rPr kumimoji="0" lang="ru-R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ретте</a:t>
            </a: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у</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функциясы</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бар </a:t>
            </a:r>
            <a:r>
              <a:rPr kumimoji="0" lang="ru-R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қаңылтыр табаның </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r>
              <a:rPr kumimoji="0" lang="ru-R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қозғалыс </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автоматты</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беру</a:t>
            </a:r>
            <a:r>
              <a:rPr kumimoji="0" lang="en-US"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i</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жылдамдатылған көш</a:t>
            </a:r>
            <a:r>
              <a:rPr kumimoji="0" lang="en-US"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i</a:t>
            </a:r>
            <a:r>
              <a:rPr kumimoji="0" lang="ru-R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р</a:t>
            </a:r>
            <a:r>
              <a:rPr kumimoji="0" lang="en-US"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i</a:t>
            </a:r>
            <a:r>
              <a:rPr kumimoji="0" lang="ru-R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п</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отырғызу</a:t>
            </a: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режимі</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r>
              <a:rPr kumimoji="0" lang="ru-R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қуат: </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1, 2 </a:t>
            </a:r>
            <a:r>
              <a:rPr kumimoji="0" lang="ru-R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квт</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r>
              <a:rPr kumimoji="0" lang="ru-R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қоректену: </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380 В/50гц.;</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r>
              <a:rPr kumimoji="0" lang="ru-R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габаритт</a:t>
            </a:r>
            <a:r>
              <a:rPr kumimoji="0" lang="en-US"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i</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өлшемдер: </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1140 х1380х1430 мм. </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r>
              <a:rPr kumimoji="0" lang="ru-R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салмақ: </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278 кг;</a:t>
            </a:r>
            <a:endParaRPr kumimoji="0" lang="ru-RU" sz="1800" b="0" i="0" u="none" strike="noStrike" cap="none" normalizeH="0" baseline="0" dirty="0" smtClean="0">
              <a:ln>
                <a:noFill/>
              </a:ln>
              <a:solidFill>
                <a:schemeClr val="tx1"/>
              </a:solidFill>
              <a:effectLst/>
              <a:latin typeface="Arial" pitchFamily="34" charset="0"/>
            </a:endParaRPr>
          </a:p>
        </p:txBody>
      </p:sp>
      <p:pic>
        <p:nvPicPr>
          <p:cNvPr id="5" name="Рисунок 4"/>
          <p:cNvPicPr/>
          <p:nvPr/>
        </p:nvPicPr>
        <p:blipFill>
          <a:blip r:embed="rId3" cstate="print"/>
          <a:srcRect/>
          <a:stretch>
            <a:fillRect/>
          </a:stretch>
        </p:blipFill>
        <p:spPr bwMode="auto">
          <a:xfrm>
            <a:off x="7507603" y="5500702"/>
            <a:ext cx="1636397" cy="1163321"/>
          </a:xfrm>
          <a:prstGeom prst="ellipse">
            <a:avLst/>
          </a:prstGeom>
          <a:ln>
            <a:noFill/>
          </a:ln>
          <a:effectLst>
            <a:softEdge rad="112500"/>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to="" calcmode="lin" valueType="num">
                                      <p:cBhvr>
                                        <p:cTn id="7" dur="1" fill="hold"/>
                                        <p:tgtEl>
                                          <p:spTgt spid="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kk-KZ" sz="4000" dirty="0" smtClean="0">
                <a:latin typeface="Times New Roman" pitchFamily="18" charset="0"/>
                <a:cs typeface="Times New Roman" pitchFamily="18" charset="0"/>
              </a:rPr>
              <a:t>Автоматты линия салма қосылған кекс өндіруге арналған</a:t>
            </a:r>
            <a:endParaRPr lang="ru-RU" sz="4000" dirty="0">
              <a:latin typeface="Times New Roman" pitchFamily="18" charset="0"/>
              <a:cs typeface="Times New Roman" pitchFamily="18" charset="0"/>
            </a:endParaRPr>
          </a:p>
        </p:txBody>
      </p:sp>
      <p:pic>
        <p:nvPicPr>
          <p:cNvPr id="3" name="Рисунок 2"/>
          <p:cNvPicPr/>
          <p:nvPr/>
        </p:nvPicPr>
        <p:blipFill>
          <a:blip r:embed="rId2" cstate="print"/>
          <a:srcRect/>
          <a:stretch>
            <a:fillRect/>
          </a:stretch>
        </p:blipFill>
        <p:spPr bwMode="auto">
          <a:xfrm>
            <a:off x="214282" y="1785926"/>
            <a:ext cx="3714776" cy="4214842"/>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graphicFrame>
        <p:nvGraphicFramePr>
          <p:cNvPr id="4" name="Таблица 3"/>
          <p:cNvGraphicFramePr>
            <a:graphicFrameLocks noGrp="1"/>
          </p:cNvGraphicFramePr>
          <p:nvPr/>
        </p:nvGraphicFramePr>
        <p:xfrm>
          <a:off x="3786182" y="1785926"/>
          <a:ext cx="5167305" cy="3964510"/>
        </p:xfrm>
        <a:graphic>
          <a:graphicData uri="http://schemas.openxmlformats.org/drawingml/2006/table">
            <a:tbl>
              <a:tblPr/>
              <a:tblGrid>
                <a:gridCol w="740079"/>
                <a:gridCol w="625039"/>
                <a:gridCol w="622918"/>
                <a:gridCol w="622918"/>
                <a:gridCol w="622918"/>
                <a:gridCol w="635642"/>
                <a:gridCol w="623449"/>
                <a:gridCol w="674342"/>
              </a:tblGrid>
              <a:tr h="205910">
                <a:tc>
                  <a:txBody>
                    <a:bodyPr/>
                    <a:lstStyle/>
                    <a:p>
                      <a:pPr>
                        <a:lnSpc>
                          <a:spcPct val="115000"/>
                        </a:lnSpc>
                        <a:spcAft>
                          <a:spcPts val="0"/>
                        </a:spcAft>
                      </a:pPr>
                      <a:r>
                        <a:rPr lang="kk-KZ" sz="1200" dirty="0">
                          <a:latin typeface="Times New Roman"/>
                          <a:ea typeface="Calibri"/>
                          <a:cs typeface="Times New Roman"/>
                        </a:rPr>
                        <a:t>Моделі</a:t>
                      </a:r>
                      <a:endParaRPr lang="ru-RU" sz="1100" dirty="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100">
                          <a:latin typeface="Times New Roman"/>
                          <a:ea typeface="Calibri"/>
                          <a:cs typeface="Times New Roman"/>
                        </a:rPr>
                        <a:t>AWS</a:t>
                      </a:r>
                      <a:r>
                        <a:rPr lang="ru-RU" sz="1100">
                          <a:latin typeface="Times New Roman"/>
                          <a:ea typeface="Calibri"/>
                          <a:cs typeface="Times New Roman"/>
                        </a:rPr>
                        <a:t> 16/2</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100">
                          <a:latin typeface="Times New Roman"/>
                          <a:ea typeface="Calibri"/>
                          <a:cs typeface="Times New Roman"/>
                        </a:rPr>
                        <a:t>AWS</a:t>
                      </a:r>
                      <a:r>
                        <a:rPr lang="ru-RU" sz="1100">
                          <a:latin typeface="Times New Roman"/>
                          <a:ea typeface="Calibri"/>
                          <a:cs typeface="Times New Roman"/>
                        </a:rPr>
                        <a:t> 20/2</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100">
                          <a:latin typeface="Times New Roman"/>
                          <a:ea typeface="Calibri"/>
                          <a:cs typeface="Times New Roman"/>
                        </a:rPr>
                        <a:t>AWS 22/2</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100">
                          <a:latin typeface="Times New Roman"/>
                          <a:ea typeface="Calibri"/>
                          <a:cs typeface="Times New Roman"/>
                        </a:rPr>
                        <a:t>AWS 28/2</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100">
                          <a:latin typeface="Times New Roman"/>
                          <a:ea typeface="Calibri"/>
                          <a:cs typeface="Times New Roman"/>
                        </a:rPr>
                        <a:t>AWS 28/4</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100">
                          <a:latin typeface="Times New Roman"/>
                          <a:ea typeface="Calibri"/>
                          <a:cs typeface="Times New Roman"/>
                        </a:rPr>
                        <a:t>AWS 30/6</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100">
                          <a:latin typeface="Times New Roman"/>
                          <a:ea typeface="Calibri"/>
                          <a:cs typeface="Times New Roman"/>
                        </a:rPr>
                        <a:t>AWS26/8</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1819">
                <a:tc>
                  <a:txBody>
                    <a:bodyPr/>
                    <a:lstStyle/>
                    <a:p>
                      <a:pPr>
                        <a:lnSpc>
                          <a:spcPct val="115000"/>
                        </a:lnSpc>
                        <a:spcAft>
                          <a:spcPts val="0"/>
                        </a:spcAft>
                      </a:pPr>
                      <a:r>
                        <a:rPr lang="kk-KZ" sz="1200">
                          <a:latin typeface="Times New Roman"/>
                          <a:ea typeface="Calibri"/>
                          <a:cs typeface="Times New Roman"/>
                        </a:rPr>
                        <a:t>Форма саны, шт</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latin typeface="Times New Roman"/>
                          <a:ea typeface="Calibri"/>
                          <a:cs typeface="Times New Roman"/>
                        </a:rPr>
                        <a:t>16 по 2	</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kk-KZ" sz="1200" dirty="0">
                          <a:latin typeface="Times New Roman"/>
                          <a:ea typeface="Calibri"/>
                          <a:cs typeface="Times New Roman"/>
                        </a:rPr>
                        <a:t>20по2</a:t>
                      </a:r>
                      <a:endParaRPr lang="ru-RU" sz="1100" dirty="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kk-KZ" sz="1200">
                          <a:latin typeface="Times New Roman"/>
                          <a:ea typeface="Calibri"/>
                          <a:cs typeface="Times New Roman"/>
                        </a:rPr>
                        <a:t>22по2</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kk-KZ" sz="1200">
                          <a:latin typeface="Times New Roman"/>
                          <a:ea typeface="Calibri"/>
                          <a:cs typeface="Times New Roman"/>
                        </a:rPr>
                        <a:t>28по2</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kk-KZ" sz="1200">
                          <a:latin typeface="Times New Roman"/>
                          <a:ea typeface="Calibri"/>
                          <a:cs typeface="Times New Roman"/>
                        </a:rPr>
                        <a:t>28по4</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kk-KZ" sz="1200">
                          <a:latin typeface="Times New Roman"/>
                          <a:ea typeface="Calibri"/>
                          <a:cs typeface="Times New Roman"/>
                        </a:rPr>
                        <a:t>30по6</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kk-KZ" sz="1200">
                          <a:latin typeface="Times New Roman"/>
                          <a:ea typeface="Calibri"/>
                          <a:cs typeface="Times New Roman"/>
                        </a:rPr>
                        <a:t>26по8</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1819">
                <a:tc>
                  <a:txBody>
                    <a:bodyPr/>
                    <a:lstStyle/>
                    <a:p>
                      <a:pPr>
                        <a:lnSpc>
                          <a:spcPct val="115000"/>
                        </a:lnSpc>
                        <a:spcAft>
                          <a:spcPts val="0"/>
                        </a:spcAft>
                      </a:pPr>
                      <a:r>
                        <a:rPr lang="kk-KZ" sz="1200">
                          <a:latin typeface="Times New Roman"/>
                          <a:ea typeface="Calibri"/>
                          <a:cs typeface="Times New Roman"/>
                        </a:rPr>
                        <a:t>Ұзындығы, мм</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kk-KZ" sz="1200">
                          <a:latin typeface="Times New Roman"/>
                          <a:ea typeface="Calibri"/>
                          <a:cs typeface="Times New Roman"/>
                        </a:rPr>
                        <a:t>1260</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kk-KZ" sz="1200">
                          <a:latin typeface="Times New Roman"/>
                          <a:ea typeface="Calibri"/>
                          <a:cs typeface="Times New Roman"/>
                        </a:rPr>
                        <a:t>1505</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kk-KZ" sz="1200">
                          <a:latin typeface="Times New Roman"/>
                          <a:ea typeface="Calibri"/>
                          <a:cs typeface="Times New Roman"/>
                        </a:rPr>
                        <a:t>1627</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200">
                          <a:latin typeface="Times New Roman"/>
                          <a:ea typeface="Calibri"/>
                          <a:cs typeface="Times New Roman"/>
                        </a:rPr>
                        <a:t>2005</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200">
                          <a:latin typeface="Times New Roman"/>
                          <a:ea typeface="Calibri"/>
                          <a:cs typeface="Times New Roman"/>
                        </a:rPr>
                        <a:t>2005</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200">
                          <a:latin typeface="Times New Roman"/>
                          <a:ea typeface="Calibri"/>
                          <a:cs typeface="Times New Roman"/>
                        </a:rPr>
                        <a:t>3150</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200">
                          <a:latin typeface="Times New Roman"/>
                          <a:ea typeface="Calibri"/>
                          <a:cs typeface="Times New Roman"/>
                        </a:rPr>
                        <a:t>3620</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1819">
                <a:tc>
                  <a:txBody>
                    <a:bodyPr/>
                    <a:lstStyle/>
                    <a:p>
                      <a:pPr>
                        <a:lnSpc>
                          <a:spcPct val="115000"/>
                        </a:lnSpc>
                        <a:spcAft>
                          <a:spcPts val="0"/>
                        </a:spcAft>
                      </a:pPr>
                      <a:r>
                        <a:rPr lang="kk-KZ" sz="1200">
                          <a:latin typeface="Times New Roman"/>
                          <a:ea typeface="Calibri"/>
                          <a:cs typeface="Times New Roman"/>
                        </a:rPr>
                        <a:t>Биіктігі, мм</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kk-KZ" sz="1200">
                          <a:latin typeface="Times New Roman"/>
                          <a:ea typeface="Calibri"/>
                          <a:cs typeface="Times New Roman"/>
                        </a:rPr>
                        <a:t>885</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kk-KZ" sz="1200">
                          <a:latin typeface="Times New Roman"/>
                          <a:ea typeface="Calibri"/>
                          <a:cs typeface="Times New Roman"/>
                        </a:rPr>
                        <a:t>885</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kk-KZ" sz="1200">
                          <a:latin typeface="Times New Roman"/>
                          <a:ea typeface="Calibri"/>
                          <a:cs typeface="Times New Roman"/>
                        </a:rPr>
                        <a:t>885</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kk-KZ" sz="1200">
                          <a:latin typeface="Times New Roman"/>
                          <a:ea typeface="Calibri"/>
                          <a:cs typeface="Times New Roman"/>
                        </a:rPr>
                        <a:t>885</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kk-KZ" sz="1200">
                          <a:latin typeface="Times New Roman"/>
                          <a:ea typeface="Calibri"/>
                          <a:cs typeface="Times New Roman"/>
                        </a:rPr>
                        <a:t>950</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kk-KZ" sz="1200">
                          <a:latin typeface="Times New Roman"/>
                          <a:ea typeface="Calibri"/>
                          <a:cs typeface="Times New Roman"/>
                        </a:rPr>
                        <a:t>1100</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kk-KZ" sz="1200">
                          <a:latin typeface="Times New Roman"/>
                          <a:ea typeface="Calibri"/>
                          <a:cs typeface="Times New Roman"/>
                        </a:rPr>
                        <a:t>1100</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3946">
                <a:tc>
                  <a:txBody>
                    <a:bodyPr/>
                    <a:lstStyle/>
                    <a:p>
                      <a:pPr>
                        <a:lnSpc>
                          <a:spcPct val="115000"/>
                        </a:lnSpc>
                        <a:spcAft>
                          <a:spcPts val="0"/>
                        </a:spcAft>
                      </a:pPr>
                      <a:r>
                        <a:rPr lang="kk-KZ" sz="1200">
                          <a:latin typeface="Times New Roman"/>
                          <a:ea typeface="Calibri"/>
                          <a:cs typeface="Times New Roman"/>
                        </a:rPr>
                        <a:t>Ені,мм</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kk-KZ" sz="1200">
                          <a:latin typeface="Times New Roman"/>
                          <a:ea typeface="Calibri"/>
                          <a:cs typeface="Times New Roman"/>
                        </a:rPr>
                        <a:t>1380</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kk-KZ" sz="1200">
                          <a:latin typeface="Times New Roman"/>
                          <a:ea typeface="Calibri"/>
                          <a:cs typeface="Times New Roman"/>
                        </a:rPr>
                        <a:t>1450</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kk-KZ" sz="1200">
                          <a:latin typeface="Times New Roman"/>
                          <a:ea typeface="Calibri"/>
                          <a:cs typeface="Times New Roman"/>
                        </a:rPr>
                        <a:t>1450</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kk-KZ" sz="1200">
                          <a:latin typeface="Times New Roman"/>
                          <a:ea typeface="Calibri"/>
                          <a:cs typeface="Times New Roman"/>
                        </a:rPr>
                        <a:t>1450</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kk-KZ" sz="1200">
                          <a:latin typeface="Times New Roman"/>
                          <a:ea typeface="Calibri"/>
                          <a:cs typeface="Times New Roman"/>
                        </a:rPr>
                        <a:t>1540</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kk-KZ" sz="1200">
                          <a:latin typeface="Times New Roman"/>
                          <a:ea typeface="Calibri"/>
                          <a:cs typeface="Times New Roman"/>
                        </a:rPr>
                        <a:t>1140</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kk-KZ" sz="1200">
                          <a:latin typeface="Times New Roman"/>
                          <a:ea typeface="Calibri"/>
                          <a:cs typeface="Times New Roman"/>
                        </a:rPr>
                        <a:t>1140</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1819">
                <a:tc>
                  <a:txBody>
                    <a:bodyPr/>
                    <a:lstStyle/>
                    <a:p>
                      <a:pPr>
                        <a:lnSpc>
                          <a:spcPct val="115000"/>
                        </a:lnSpc>
                        <a:spcAft>
                          <a:spcPts val="0"/>
                        </a:spcAft>
                      </a:pPr>
                      <a:r>
                        <a:rPr lang="kk-KZ" sz="1200">
                          <a:latin typeface="Times New Roman"/>
                          <a:ea typeface="Calibri"/>
                          <a:cs typeface="Times New Roman"/>
                        </a:rPr>
                        <a:t>Салмағы,кг</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kk-KZ" sz="1200">
                          <a:latin typeface="Times New Roman"/>
                          <a:ea typeface="Calibri"/>
                          <a:cs typeface="Times New Roman"/>
                        </a:rPr>
                        <a:t>270</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kk-KZ" sz="1200">
                          <a:latin typeface="Times New Roman"/>
                          <a:ea typeface="Calibri"/>
                          <a:cs typeface="Times New Roman"/>
                        </a:rPr>
                        <a:t>330</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kk-KZ" sz="1200">
                          <a:latin typeface="Times New Roman"/>
                          <a:ea typeface="Calibri"/>
                          <a:cs typeface="Times New Roman"/>
                        </a:rPr>
                        <a:t>360</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kk-KZ" sz="1200">
                          <a:latin typeface="Times New Roman"/>
                          <a:ea typeface="Calibri"/>
                          <a:cs typeface="Times New Roman"/>
                        </a:rPr>
                        <a:t>450</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kk-KZ" sz="1200">
                          <a:latin typeface="Times New Roman"/>
                          <a:ea typeface="Calibri"/>
                          <a:cs typeface="Times New Roman"/>
                        </a:rPr>
                        <a:t>490</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kk-KZ" sz="1200">
                          <a:latin typeface="Times New Roman"/>
                          <a:ea typeface="Calibri"/>
                          <a:cs typeface="Times New Roman"/>
                        </a:rPr>
                        <a:t>425</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kk-KZ" sz="1200">
                          <a:latin typeface="Times New Roman"/>
                          <a:ea typeface="Calibri"/>
                          <a:cs typeface="Times New Roman"/>
                        </a:rPr>
                        <a:t>1060</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1819">
                <a:tc>
                  <a:txBody>
                    <a:bodyPr/>
                    <a:lstStyle/>
                    <a:p>
                      <a:pPr>
                        <a:lnSpc>
                          <a:spcPct val="115000"/>
                        </a:lnSpc>
                        <a:spcAft>
                          <a:spcPts val="0"/>
                        </a:spcAft>
                      </a:pPr>
                      <a:r>
                        <a:rPr lang="kk-KZ" sz="1200">
                          <a:latin typeface="Times New Roman"/>
                          <a:ea typeface="Calibri"/>
                          <a:cs typeface="Times New Roman"/>
                        </a:rPr>
                        <a:t>Өнімділігі, шт/сағ</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kk-KZ" sz="1100">
                          <a:latin typeface="Times New Roman"/>
                          <a:ea typeface="Calibri"/>
                          <a:cs typeface="Times New Roman"/>
                        </a:rPr>
                        <a:t>550-650</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kk-KZ" sz="1100">
                          <a:latin typeface="Times New Roman"/>
                          <a:ea typeface="Calibri"/>
                          <a:cs typeface="Times New Roman"/>
                        </a:rPr>
                        <a:t>650-700</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kk-KZ" sz="1100">
                          <a:latin typeface="Times New Roman"/>
                          <a:ea typeface="Calibri"/>
                          <a:cs typeface="Times New Roman"/>
                        </a:rPr>
                        <a:t>700-800</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kk-KZ" sz="1100">
                          <a:latin typeface="Times New Roman"/>
                          <a:ea typeface="Calibri"/>
                          <a:cs typeface="Times New Roman"/>
                        </a:rPr>
                        <a:t>1050-1250</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kk-KZ" sz="1100">
                          <a:latin typeface="Times New Roman"/>
                          <a:ea typeface="Calibri"/>
                          <a:cs typeface="Times New Roman"/>
                        </a:rPr>
                        <a:t>1050-1350</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kk-KZ" sz="1100">
                          <a:latin typeface="Times New Roman"/>
                          <a:ea typeface="Calibri"/>
                          <a:cs typeface="Times New Roman"/>
                        </a:rPr>
                        <a:t>4200-4600</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kk-KZ" sz="1100">
                          <a:latin typeface="Times New Roman"/>
                          <a:ea typeface="Calibri"/>
                          <a:cs typeface="Times New Roman"/>
                        </a:rPr>
                        <a:t>5400-5900</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1819">
                <a:tc>
                  <a:txBody>
                    <a:bodyPr/>
                    <a:lstStyle/>
                    <a:p>
                      <a:pPr>
                        <a:lnSpc>
                          <a:spcPct val="115000"/>
                        </a:lnSpc>
                        <a:spcAft>
                          <a:spcPts val="0"/>
                        </a:spcAft>
                      </a:pPr>
                      <a:r>
                        <a:rPr lang="kk-KZ" sz="1200">
                          <a:latin typeface="Times New Roman"/>
                          <a:ea typeface="Calibri"/>
                          <a:cs typeface="Times New Roman"/>
                        </a:rPr>
                        <a:t>Басқару тогы, К</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kk-KZ" sz="1200">
                          <a:latin typeface="Times New Roman"/>
                          <a:ea typeface="Calibri"/>
                          <a:cs typeface="Times New Roman"/>
                        </a:rPr>
                        <a:t>0,23</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kk-KZ" sz="1200">
                          <a:latin typeface="Times New Roman"/>
                          <a:ea typeface="Calibri"/>
                          <a:cs typeface="Times New Roman"/>
                        </a:rPr>
                        <a:t>0,23</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kk-KZ" sz="1200">
                          <a:latin typeface="Times New Roman"/>
                          <a:ea typeface="Calibri"/>
                          <a:cs typeface="Times New Roman"/>
                        </a:rPr>
                        <a:t>0,24</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kk-KZ" sz="1200">
                          <a:latin typeface="Times New Roman"/>
                          <a:ea typeface="Calibri"/>
                          <a:cs typeface="Times New Roman"/>
                        </a:rPr>
                        <a:t>0,43</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kk-KZ" sz="1200">
                          <a:latin typeface="Times New Roman"/>
                          <a:ea typeface="Calibri"/>
                          <a:cs typeface="Times New Roman"/>
                        </a:rPr>
                        <a:t>0,43</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kk-KZ" sz="1200">
                          <a:latin typeface="Times New Roman"/>
                          <a:ea typeface="Calibri"/>
                          <a:cs typeface="Times New Roman"/>
                        </a:rPr>
                        <a:t>0,55</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kk-KZ" sz="1200">
                          <a:latin typeface="Times New Roman"/>
                          <a:ea typeface="Calibri"/>
                          <a:cs typeface="Times New Roman"/>
                        </a:rPr>
                        <a:t>0,65</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7729">
                <a:tc>
                  <a:txBody>
                    <a:bodyPr/>
                    <a:lstStyle/>
                    <a:p>
                      <a:pPr>
                        <a:lnSpc>
                          <a:spcPct val="115000"/>
                        </a:lnSpc>
                        <a:spcAft>
                          <a:spcPts val="0"/>
                        </a:spcAft>
                      </a:pPr>
                      <a:r>
                        <a:rPr lang="kk-KZ" sz="1200">
                          <a:latin typeface="Times New Roman"/>
                          <a:ea typeface="Calibri"/>
                          <a:cs typeface="Times New Roman"/>
                        </a:rPr>
                        <a:t>Электр шығыны, К</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kk-KZ" sz="1200">
                          <a:latin typeface="Times New Roman"/>
                          <a:ea typeface="Calibri"/>
                          <a:cs typeface="Times New Roman"/>
                        </a:rPr>
                        <a:t>6</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kk-KZ" sz="1200">
                          <a:latin typeface="Times New Roman"/>
                          <a:ea typeface="Calibri"/>
                          <a:cs typeface="Times New Roman"/>
                        </a:rPr>
                        <a:t>6</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kk-KZ" sz="1200">
                          <a:latin typeface="Times New Roman"/>
                          <a:ea typeface="Calibri"/>
                          <a:cs typeface="Times New Roman"/>
                        </a:rPr>
                        <a:t>7</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kk-KZ" sz="1200">
                          <a:latin typeface="Times New Roman"/>
                          <a:ea typeface="Calibri"/>
                          <a:cs typeface="Times New Roman"/>
                        </a:rPr>
                        <a:t>10</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kk-KZ" sz="1200">
                          <a:latin typeface="Times New Roman"/>
                          <a:ea typeface="Calibri"/>
                          <a:cs typeface="Times New Roman"/>
                        </a:rPr>
                        <a:t>10</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kk-KZ" sz="1200">
                          <a:latin typeface="Times New Roman"/>
                          <a:ea typeface="Calibri"/>
                          <a:cs typeface="Times New Roman"/>
                        </a:rPr>
                        <a:t>22</a:t>
                      </a:r>
                      <a:endParaRPr lang="ru-RU" sz="110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kk-KZ" sz="1200" dirty="0">
                          <a:latin typeface="Times New Roman"/>
                          <a:ea typeface="Calibri"/>
                          <a:cs typeface="Times New Roman"/>
                        </a:rPr>
                        <a:t>24</a:t>
                      </a:r>
                      <a:endParaRPr lang="ru-RU" sz="1100" dirty="0">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4817"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kk-KZ" sz="14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Техникалық сипаттамасы</a:t>
            </a:r>
            <a:endParaRPr kumimoji="0" lang="kk-KZ" sz="1800" b="0" i="0" u="none" strike="noStrike" cap="none" normalizeH="0" baseline="0" smtClean="0">
              <a:ln>
                <a:noFill/>
              </a:ln>
              <a:solidFill>
                <a:schemeClr val="tx1"/>
              </a:solidFill>
              <a:effectLst/>
              <a:latin typeface="Arial" pitchFamily="34" charset="0"/>
            </a:endParaRPr>
          </a:p>
        </p:txBody>
      </p:sp>
      <p:pic>
        <p:nvPicPr>
          <p:cNvPr id="6" name="Рисунок 5"/>
          <p:cNvPicPr/>
          <p:nvPr/>
        </p:nvPicPr>
        <p:blipFill>
          <a:blip r:embed="rId3" cstate="print"/>
          <a:srcRect/>
          <a:stretch>
            <a:fillRect/>
          </a:stretch>
        </p:blipFill>
        <p:spPr bwMode="auto">
          <a:xfrm>
            <a:off x="7507603" y="5572140"/>
            <a:ext cx="1636397" cy="1163321"/>
          </a:xfrm>
          <a:prstGeom prst="ellipse">
            <a:avLst/>
          </a:prstGeom>
          <a:ln>
            <a:noFill/>
          </a:ln>
          <a:effectLst>
            <a:softEdge rad="112500"/>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0" dur="1000" fill="hold"/>
                                        <p:tgtEl>
                                          <p:spTgt spid="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0"/>
            <a:ext cx="8229600" cy="838184"/>
          </a:xfrm>
        </p:spPr>
        <p:txBody>
          <a:bodyPr/>
          <a:lstStyle/>
          <a:p>
            <a:r>
              <a:rPr lang="kk-KZ" dirty="0" smtClean="0">
                <a:latin typeface="Times New Roman" pitchFamily="18" charset="0"/>
                <a:cs typeface="Times New Roman" pitchFamily="18" charset="0"/>
              </a:rPr>
              <a:t>Шикізаттқа сипаттама </a:t>
            </a:r>
            <a:endParaRPr lang="ru-RU" dirty="0">
              <a:latin typeface="Times New Roman" pitchFamily="18" charset="0"/>
              <a:cs typeface="Times New Roman" pitchFamily="18" charset="0"/>
            </a:endParaRPr>
          </a:p>
        </p:txBody>
      </p:sp>
      <p:graphicFrame>
        <p:nvGraphicFramePr>
          <p:cNvPr id="3" name="Таблица 2"/>
          <p:cNvGraphicFramePr>
            <a:graphicFrameLocks noGrp="1"/>
          </p:cNvGraphicFramePr>
          <p:nvPr/>
        </p:nvGraphicFramePr>
        <p:xfrm>
          <a:off x="285720" y="3643311"/>
          <a:ext cx="4357719" cy="2786084"/>
        </p:xfrm>
        <a:graphic>
          <a:graphicData uri="http://schemas.openxmlformats.org/drawingml/2006/table">
            <a:tbl>
              <a:tblPr>
                <a:tableStyleId>{284E427A-3D55-4303-BF80-6455036E1DE7}</a:tableStyleId>
              </a:tblPr>
              <a:tblGrid>
                <a:gridCol w="1184189"/>
                <a:gridCol w="1586765"/>
                <a:gridCol w="1586765"/>
              </a:tblGrid>
              <a:tr h="489627">
                <a:tc gridSpan="2">
                  <a:txBody>
                    <a:bodyPr/>
                    <a:lstStyle/>
                    <a:p>
                      <a:pPr algn="just">
                        <a:lnSpc>
                          <a:spcPct val="115000"/>
                        </a:lnSpc>
                        <a:spcAft>
                          <a:spcPts val="0"/>
                        </a:spcAft>
                      </a:pPr>
                      <a:r>
                        <a:rPr lang="kk-KZ" sz="1000" dirty="0">
                          <a:latin typeface="Times New Roman" pitchFamily="18" charset="0"/>
                          <a:cs typeface="Times New Roman" pitchFamily="18" charset="0"/>
                        </a:rPr>
                        <a:t>Кондитерлік өнімдер</a:t>
                      </a:r>
                      <a:endParaRPr lang="ru-RU" sz="800" dirty="0">
                        <a:latin typeface="Times New Roman" pitchFamily="18" charset="0"/>
                        <a:ea typeface="Calibri"/>
                        <a:cs typeface="Times New Roman" pitchFamily="18" charset="0"/>
                      </a:endParaRPr>
                    </a:p>
                  </a:txBody>
                  <a:tcPr marL="50100" marR="50100" marT="0" marB="0"/>
                </a:tc>
                <a:tc hMerge="1">
                  <a:txBody>
                    <a:bodyPr/>
                    <a:lstStyle/>
                    <a:p>
                      <a:endParaRPr lang="ru-RU"/>
                    </a:p>
                  </a:txBody>
                  <a:tcPr/>
                </a:tc>
                <a:tc>
                  <a:txBody>
                    <a:bodyPr/>
                    <a:lstStyle/>
                    <a:p>
                      <a:pPr algn="just">
                        <a:lnSpc>
                          <a:spcPct val="115000"/>
                        </a:lnSpc>
                        <a:spcAft>
                          <a:spcPts val="0"/>
                        </a:spcAft>
                      </a:pPr>
                      <a:r>
                        <a:rPr lang="kk-KZ" sz="1000">
                          <a:latin typeface="Times New Roman" pitchFamily="18" charset="0"/>
                          <a:cs typeface="Times New Roman" pitchFamily="18" charset="0"/>
                        </a:rPr>
                        <a:t>Клейковинаның массалық үлесі,</a:t>
                      </a:r>
                      <a:r>
                        <a:rPr lang="en-US" sz="1000">
                          <a:latin typeface="Times New Roman" pitchFamily="18" charset="0"/>
                          <a:cs typeface="Times New Roman" pitchFamily="18" charset="0"/>
                        </a:rPr>
                        <a:t>%</a:t>
                      </a:r>
                      <a:endParaRPr lang="ru-RU" sz="800">
                        <a:latin typeface="Times New Roman" pitchFamily="18" charset="0"/>
                        <a:ea typeface="Calibri"/>
                        <a:cs typeface="Times New Roman" pitchFamily="18" charset="0"/>
                      </a:endParaRPr>
                    </a:p>
                  </a:txBody>
                  <a:tcPr marL="50100" marR="50100" marT="0" marB="0"/>
                </a:tc>
              </a:tr>
              <a:tr h="250384">
                <a:tc rowSpan="3">
                  <a:txBody>
                    <a:bodyPr/>
                    <a:lstStyle/>
                    <a:p>
                      <a:pPr algn="just">
                        <a:lnSpc>
                          <a:spcPct val="115000"/>
                        </a:lnSpc>
                        <a:spcAft>
                          <a:spcPts val="0"/>
                        </a:spcAft>
                      </a:pPr>
                      <a:r>
                        <a:rPr lang="kk-KZ" sz="1000">
                          <a:latin typeface="Times New Roman" pitchFamily="18" charset="0"/>
                          <a:cs typeface="Times New Roman" pitchFamily="18" charset="0"/>
                        </a:rPr>
                        <a:t>Печенье</a:t>
                      </a:r>
                      <a:endParaRPr lang="ru-RU" sz="800">
                        <a:latin typeface="Times New Roman" pitchFamily="18" charset="0"/>
                        <a:ea typeface="Calibri"/>
                        <a:cs typeface="Times New Roman" pitchFamily="18" charset="0"/>
                      </a:endParaRPr>
                    </a:p>
                  </a:txBody>
                  <a:tcPr marL="50100" marR="50100" marT="0" marB="0"/>
                </a:tc>
                <a:tc>
                  <a:txBody>
                    <a:bodyPr/>
                    <a:lstStyle/>
                    <a:p>
                      <a:pPr algn="just">
                        <a:lnSpc>
                          <a:spcPct val="115000"/>
                        </a:lnSpc>
                        <a:spcAft>
                          <a:spcPts val="0"/>
                        </a:spcAft>
                      </a:pPr>
                      <a:r>
                        <a:rPr lang="kk-KZ" sz="1000" dirty="0">
                          <a:latin typeface="Times New Roman" pitchFamily="18" charset="0"/>
                          <a:cs typeface="Times New Roman" pitchFamily="18" charset="0"/>
                        </a:rPr>
                        <a:t>Қантты</a:t>
                      </a:r>
                      <a:endParaRPr lang="ru-RU" sz="800" dirty="0">
                        <a:latin typeface="Times New Roman" pitchFamily="18" charset="0"/>
                        <a:ea typeface="Calibri"/>
                        <a:cs typeface="Times New Roman" pitchFamily="18" charset="0"/>
                      </a:endParaRPr>
                    </a:p>
                  </a:txBody>
                  <a:tcPr marL="50100" marR="50100" marT="0" marB="0"/>
                </a:tc>
                <a:tc>
                  <a:txBody>
                    <a:bodyPr/>
                    <a:lstStyle/>
                    <a:p>
                      <a:pPr algn="just">
                        <a:lnSpc>
                          <a:spcPct val="115000"/>
                        </a:lnSpc>
                        <a:spcAft>
                          <a:spcPts val="0"/>
                        </a:spcAft>
                      </a:pPr>
                      <a:r>
                        <a:rPr lang="kk-KZ" sz="1000">
                          <a:latin typeface="Times New Roman" pitchFamily="18" charset="0"/>
                          <a:cs typeface="Times New Roman" pitchFamily="18" charset="0"/>
                        </a:rPr>
                        <a:t>28-36</a:t>
                      </a:r>
                      <a:endParaRPr lang="ru-RU" sz="800">
                        <a:latin typeface="Times New Roman" pitchFamily="18" charset="0"/>
                        <a:ea typeface="Calibri"/>
                        <a:cs typeface="Times New Roman" pitchFamily="18" charset="0"/>
                      </a:endParaRPr>
                    </a:p>
                  </a:txBody>
                  <a:tcPr marL="50100" marR="50100" marT="0" marB="0"/>
                </a:tc>
              </a:tr>
              <a:tr h="250384">
                <a:tc vMerge="1">
                  <a:txBody>
                    <a:bodyPr/>
                    <a:lstStyle/>
                    <a:p>
                      <a:endParaRPr lang="ru-RU"/>
                    </a:p>
                  </a:txBody>
                  <a:tcPr/>
                </a:tc>
                <a:tc>
                  <a:txBody>
                    <a:bodyPr/>
                    <a:lstStyle/>
                    <a:p>
                      <a:pPr algn="just">
                        <a:lnSpc>
                          <a:spcPct val="115000"/>
                        </a:lnSpc>
                        <a:spcAft>
                          <a:spcPts val="0"/>
                        </a:spcAft>
                      </a:pPr>
                      <a:r>
                        <a:rPr lang="kk-KZ" sz="1000" dirty="0">
                          <a:latin typeface="Times New Roman" pitchFamily="18" charset="0"/>
                          <a:cs typeface="Times New Roman" pitchFamily="18" charset="0"/>
                        </a:rPr>
                        <a:t>Затяжное</a:t>
                      </a:r>
                      <a:endParaRPr lang="ru-RU" sz="800" dirty="0">
                        <a:latin typeface="Times New Roman" pitchFamily="18" charset="0"/>
                        <a:ea typeface="Calibri"/>
                        <a:cs typeface="Times New Roman" pitchFamily="18" charset="0"/>
                      </a:endParaRPr>
                    </a:p>
                  </a:txBody>
                  <a:tcPr marL="50100" marR="50100" marT="0" marB="0"/>
                </a:tc>
                <a:tc>
                  <a:txBody>
                    <a:bodyPr/>
                    <a:lstStyle/>
                    <a:p>
                      <a:pPr algn="just">
                        <a:lnSpc>
                          <a:spcPct val="115000"/>
                        </a:lnSpc>
                        <a:spcAft>
                          <a:spcPts val="0"/>
                        </a:spcAft>
                      </a:pPr>
                      <a:r>
                        <a:rPr lang="kk-KZ" sz="1000">
                          <a:latin typeface="Times New Roman" pitchFamily="18" charset="0"/>
                          <a:cs typeface="Times New Roman" pitchFamily="18" charset="0"/>
                        </a:rPr>
                        <a:t>32-34</a:t>
                      </a:r>
                      <a:endParaRPr lang="ru-RU" sz="800">
                        <a:latin typeface="Times New Roman" pitchFamily="18" charset="0"/>
                        <a:ea typeface="Calibri"/>
                        <a:cs typeface="Times New Roman" pitchFamily="18" charset="0"/>
                      </a:endParaRPr>
                    </a:p>
                  </a:txBody>
                  <a:tcPr marL="50100" marR="50100" marT="0" marB="0"/>
                </a:tc>
              </a:tr>
              <a:tr h="250384">
                <a:tc vMerge="1">
                  <a:txBody>
                    <a:bodyPr/>
                    <a:lstStyle/>
                    <a:p>
                      <a:endParaRPr lang="ru-RU"/>
                    </a:p>
                  </a:txBody>
                  <a:tcPr/>
                </a:tc>
                <a:tc>
                  <a:txBody>
                    <a:bodyPr/>
                    <a:lstStyle/>
                    <a:p>
                      <a:pPr algn="just">
                        <a:lnSpc>
                          <a:spcPct val="115000"/>
                        </a:lnSpc>
                        <a:spcAft>
                          <a:spcPts val="0"/>
                        </a:spcAft>
                      </a:pPr>
                      <a:r>
                        <a:rPr lang="kk-KZ" sz="1000" dirty="0">
                          <a:latin typeface="Times New Roman" pitchFamily="18" charset="0"/>
                          <a:cs typeface="Times New Roman" pitchFamily="18" charset="0"/>
                        </a:rPr>
                        <a:t>Сдобалық</a:t>
                      </a:r>
                      <a:endParaRPr lang="ru-RU" sz="800" dirty="0">
                        <a:latin typeface="Times New Roman" pitchFamily="18" charset="0"/>
                        <a:ea typeface="Calibri"/>
                        <a:cs typeface="Times New Roman" pitchFamily="18" charset="0"/>
                      </a:endParaRPr>
                    </a:p>
                  </a:txBody>
                  <a:tcPr marL="50100" marR="50100" marT="0" marB="0"/>
                </a:tc>
                <a:tc>
                  <a:txBody>
                    <a:bodyPr/>
                    <a:lstStyle/>
                    <a:p>
                      <a:pPr algn="just">
                        <a:lnSpc>
                          <a:spcPct val="115000"/>
                        </a:lnSpc>
                        <a:spcAft>
                          <a:spcPts val="0"/>
                        </a:spcAft>
                      </a:pPr>
                      <a:r>
                        <a:rPr lang="kk-KZ" sz="1000">
                          <a:latin typeface="Times New Roman" pitchFamily="18" charset="0"/>
                          <a:cs typeface="Times New Roman" pitchFamily="18" charset="0"/>
                        </a:rPr>
                        <a:t>28-34</a:t>
                      </a:r>
                      <a:endParaRPr lang="ru-RU" sz="800">
                        <a:latin typeface="Times New Roman" pitchFamily="18" charset="0"/>
                        <a:ea typeface="Calibri"/>
                        <a:cs typeface="Times New Roman" pitchFamily="18" charset="0"/>
                      </a:endParaRPr>
                    </a:p>
                  </a:txBody>
                  <a:tcPr marL="50100" marR="50100" marT="0" marB="0"/>
                </a:tc>
              </a:tr>
              <a:tr h="293385">
                <a:tc gridSpan="2">
                  <a:txBody>
                    <a:bodyPr/>
                    <a:lstStyle/>
                    <a:p>
                      <a:pPr algn="just">
                        <a:lnSpc>
                          <a:spcPct val="115000"/>
                        </a:lnSpc>
                        <a:spcAft>
                          <a:spcPts val="0"/>
                        </a:spcAft>
                      </a:pPr>
                      <a:r>
                        <a:rPr lang="kk-KZ" sz="1000" dirty="0">
                          <a:latin typeface="Times New Roman" pitchFamily="18" charset="0"/>
                          <a:cs typeface="Times New Roman" pitchFamily="18" charset="0"/>
                        </a:rPr>
                        <a:t>Крекер</a:t>
                      </a:r>
                      <a:endParaRPr lang="ru-RU" sz="800" dirty="0">
                        <a:latin typeface="Times New Roman" pitchFamily="18" charset="0"/>
                        <a:ea typeface="Calibri"/>
                        <a:cs typeface="Times New Roman" pitchFamily="18" charset="0"/>
                      </a:endParaRPr>
                    </a:p>
                  </a:txBody>
                  <a:tcPr marL="50100" marR="50100" marT="0" marB="0"/>
                </a:tc>
                <a:tc hMerge="1">
                  <a:txBody>
                    <a:bodyPr/>
                    <a:lstStyle/>
                    <a:p>
                      <a:endParaRPr lang="ru-RU"/>
                    </a:p>
                  </a:txBody>
                  <a:tcPr/>
                </a:tc>
                <a:tc>
                  <a:txBody>
                    <a:bodyPr/>
                    <a:lstStyle/>
                    <a:p>
                      <a:pPr algn="just">
                        <a:lnSpc>
                          <a:spcPct val="115000"/>
                        </a:lnSpc>
                        <a:spcAft>
                          <a:spcPts val="0"/>
                        </a:spcAft>
                      </a:pPr>
                      <a:r>
                        <a:rPr lang="kk-KZ" sz="1000">
                          <a:latin typeface="Times New Roman" pitchFamily="18" charset="0"/>
                          <a:cs typeface="Times New Roman" pitchFamily="18" charset="0"/>
                        </a:rPr>
                        <a:t>25-30</a:t>
                      </a:r>
                      <a:endParaRPr lang="ru-RU" sz="800">
                        <a:latin typeface="Times New Roman" pitchFamily="18" charset="0"/>
                        <a:ea typeface="Calibri"/>
                        <a:cs typeface="Times New Roman" pitchFamily="18" charset="0"/>
                      </a:endParaRPr>
                    </a:p>
                  </a:txBody>
                  <a:tcPr marL="50100" marR="50100" marT="0" marB="0"/>
                </a:tc>
              </a:tr>
              <a:tr h="250384">
                <a:tc gridSpan="2">
                  <a:txBody>
                    <a:bodyPr/>
                    <a:lstStyle/>
                    <a:p>
                      <a:pPr algn="just">
                        <a:lnSpc>
                          <a:spcPct val="115000"/>
                        </a:lnSpc>
                        <a:spcAft>
                          <a:spcPts val="0"/>
                        </a:spcAft>
                      </a:pPr>
                      <a:r>
                        <a:rPr lang="kk-KZ" sz="1000">
                          <a:latin typeface="Times New Roman" pitchFamily="18" charset="0"/>
                          <a:cs typeface="Times New Roman" pitchFamily="18" charset="0"/>
                        </a:rPr>
                        <a:t>Галеттер</a:t>
                      </a:r>
                      <a:endParaRPr lang="ru-RU" sz="800">
                        <a:latin typeface="Times New Roman" pitchFamily="18" charset="0"/>
                        <a:ea typeface="Calibri"/>
                        <a:cs typeface="Times New Roman" pitchFamily="18" charset="0"/>
                      </a:endParaRPr>
                    </a:p>
                  </a:txBody>
                  <a:tcPr marL="50100" marR="50100" marT="0" marB="0"/>
                </a:tc>
                <a:tc hMerge="1">
                  <a:txBody>
                    <a:bodyPr/>
                    <a:lstStyle/>
                    <a:p>
                      <a:endParaRPr lang="ru-RU"/>
                    </a:p>
                  </a:txBody>
                  <a:tcPr/>
                </a:tc>
                <a:tc>
                  <a:txBody>
                    <a:bodyPr/>
                    <a:lstStyle/>
                    <a:p>
                      <a:pPr algn="just">
                        <a:lnSpc>
                          <a:spcPct val="115000"/>
                        </a:lnSpc>
                        <a:spcAft>
                          <a:spcPts val="0"/>
                        </a:spcAft>
                      </a:pPr>
                      <a:r>
                        <a:rPr lang="kk-KZ" sz="1000">
                          <a:latin typeface="Times New Roman" pitchFamily="18" charset="0"/>
                          <a:cs typeface="Times New Roman" pitchFamily="18" charset="0"/>
                        </a:rPr>
                        <a:t>32-36</a:t>
                      </a:r>
                      <a:endParaRPr lang="ru-RU" sz="800">
                        <a:latin typeface="Times New Roman" pitchFamily="18" charset="0"/>
                        <a:ea typeface="Calibri"/>
                        <a:cs typeface="Times New Roman" pitchFamily="18" charset="0"/>
                      </a:endParaRPr>
                    </a:p>
                  </a:txBody>
                  <a:tcPr marL="50100" marR="50100" marT="0" marB="0"/>
                </a:tc>
              </a:tr>
              <a:tr h="250384">
                <a:tc gridSpan="2">
                  <a:txBody>
                    <a:bodyPr/>
                    <a:lstStyle/>
                    <a:p>
                      <a:pPr algn="just">
                        <a:lnSpc>
                          <a:spcPct val="115000"/>
                        </a:lnSpc>
                        <a:spcAft>
                          <a:spcPts val="0"/>
                        </a:spcAft>
                      </a:pPr>
                      <a:r>
                        <a:rPr lang="kk-KZ" sz="1000">
                          <a:latin typeface="Times New Roman" pitchFamily="18" charset="0"/>
                          <a:cs typeface="Times New Roman" pitchFamily="18" charset="0"/>
                        </a:rPr>
                        <a:t>Пряниктер</a:t>
                      </a:r>
                      <a:endParaRPr lang="ru-RU" sz="800">
                        <a:latin typeface="Times New Roman" pitchFamily="18" charset="0"/>
                        <a:ea typeface="Calibri"/>
                        <a:cs typeface="Times New Roman" pitchFamily="18" charset="0"/>
                      </a:endParaRPr>
                    </a:p>
                  </a:txBody>
                  <a:tcPr marL="50100" marR="50100" marT="0" marB="0"/>
                </a:tc>
                <a:tc hMerge="1">
                  <a:txBody>
                    <a:bodyPr/>
                    <a:lstStyle/>
                    <a:p>
                      <a:endParaRPr lang="ru-RU"/>
                    </a:p>
                  </a:txBody>
                  <a:tcPr/>
                </a:tc>
                <a:tc>
                  <a:txBody>
                    <a:bodyPr/>
                    <a:lstStyle/>
                    <a:p>
                      <a:pPr algn="just">
                        <a:lnSpc>
                          <a:spcPct val="115000"/>
                        </a:lnSpc>
                        <a:spcAft>
                          <a:spcPts val="0"/>
                        </a:spcAft>
                      </a:pPr>
                      <a:r>
                        <a:rPr lang="kk-KZ" sz="1000">
                          <a:latin typeface="Times New Roman" pitchFamily="18" charset="0"/>
                          <a:cs typeface="Times New Roman" pitchFamily="18" charset="0"/>
                        </a:rPr>
                        <a:t>32-34</a:t>
                      </a:r>
                      <a:endParaRPr lang="ru-RU" sz="800">
                        <a:latin typeface="Times New Roman" pitchFamily="18" charset="0"/>
                        <a:ea typeface="Calibri"/>
                        <a:cs typeface="Times New Roman" pitchFamily="18" charset="0"/>
                      </a:endParaRPr>
                    </a:p>
                  </a:txBody>
                  <a:tcPr marL="50100" marR="50100" marT="0" marB="0"/>
                </a:tc>
              </a:tr>
              <a:tr h="250384">
                <a:tc gridSpan="2">
                  <a:txBody>
                    <a:bodyPr/>
                    <a:lstStyle/>
                    <a:p>
                      <a:pPr algn="just">
                        <a:lnSpc>
                          <a:spcPct val="115000"/>
                        </a:lnSpc>
                        <a:spcAft>
                          <a:spcPts val="0"/>
                        </a:spcAft>
                      </a:pPr>
                      <a:r>
                        <a:rPr lang="kk-KZ" sz="1000">
                          <a:latin typeface="Times New Roman" pitchFamily="18" charset="0"/>
                          <a:cs typeface="Times New Roman" pitchFamily="18" charset="0"/>
                        </a:rPr>
                        <a:t>Бисквитті, қайнатпалы жартылай фабрикаттар</a:t>
                      </a:r>
                      <a:endParaRPr lang="ru-RU" sz="800">
                        <a:latin typeface="Times New Roman" pitchFamily="18" charset="0"/>
                        <a:ea typeface="Calibri"/>
                        <a:cs typeface="Times New Roman" pitchFamily="18" charset="0"/>
                      </a:endParaRPr>
                    </a:p>
                  </a:txBody>
                  <a:tcPr marL="50100" marR="50100" marT="0" marB="0"/>
                </a:tc>
                <a:tc hMerge="1">
                  <a:txBody>
                    <a:bodyPr/>
                    <a:lstStyle/>
                    <a:p>
                      <a:endParaRPr lang="ru-RU"/>
                    </a:p>
                  </a:txBody>
                  <a:tcPr/>
                </a:tc>
                <a:tc>
                  <a:txBody>
                    <a:bodyPr/>
                    <a:lstStyle/>
                    <a:p>
                      <a:pPr algn="just">
                        <a:lnSpc>
                          <a:spcPct val="115000"/>
                        </a:lnSpc>
                        <a:spcAft>
                          <a:spcPts val="0"/>
                        </a:spcAft>
                      </a:pPr>
                      <a:r>
                        <a:rPr lang="kk-KZ" sz="1000">
                          <a:latin typeface="Times New Roman" pitchFamily="18" charset="0"/>
                          <a:cs typeface="Times New Roman" pitchFamily="18" charset="0"/>
                        </a:rPr>
                        <a:t>28-36</a:t>
                      </a:r>
                      <a:endParaRPr lang="ru-RU" sz="800">
                        <a:latin typeface="Times New Roman" pitchFamily="18" charset="0"/>
                        <a:ea typeface="Calibri"/>
                        <a:cs typeface="Times New Roman" pitchFamily="18" charset="0"/>
                      </a:endParaRPr>
                    </a:p>
                  </a:txBody>
                  <a:tcPr marL="50100" marR="50100" marT="0" marB="0"/>
                </a:tc>
              </a:tr>
              <a:tr h="250384">
                <a:tc gridSpan="2">
                  <a:txBody>
                    <a:bodyPr/>
                    <a:lstStyle/>
                    <a:p>
                      <a:pPr algn="just">
                        <a:lnSpc>
                          <a:spcPct val="115000"/>
                        </a:lnSpc>
                        <a:spcAft>
                          <a:spcPts val="0"/>
                        </a:spcAft>
                      </a:pPr>
                      <a:r>
                        <a:rPr lang="kk-KZ" sz="1000">
                          <a:latin typeface="Times New Roman" pitchFamily="18" charset="0"/>
                          <a:cs typeface="Times New Roman" pitchFamily="18" charset="0"/>
                        </a:rPr>
                        <a:t>Қатпарлы жартылай фабрикат</a:t>
                      </a:r>
                      <a:endParaRPr lang="ru-RU" sz="800">
                        <a:latin typeface="Times New Roman" pitchFamily="18" charset="0"/>
                        <a:ea typeface="Calibri"/>
                        <a:cs typeface="Times New Roman" pitchFamily="18" charset="0"/>
                      </a:endParaRPr>
                    </a:p>
                  </a:txBody>
                  <a:tcPr marL="50100" marR="50100" marT="0" marB="0"/>
                </a:tc>
                <a:tc hMerge="1">
                  <a:txBody>
                    <a:bodyPr/>
                    <a:lstStyle/>
                    <a:p>
                      <a:endParaRPr lang="ru-RU"/>
                    </a:p>
                  </a:txBody>
                  <a:tcPr/>
                </a:tc>
                <a:tc>
                  <a:txBody>
                    <a:bodyPr/>
                    <a:lstStyle/>
                    <a:p>
                      <a:pPr algn="just">
                        <a:lnSpc>
                          <a:spcPct val="115000"/>
                        </a:lnSpc>
                        <a:spcAft>
                          <a:spcPts val="0"/>
                        </a:spcAft>
                      </a:pPr>
                      <a:r>
                        <a:rPr lang="kk-KZ" sz="1000">
                          <a:latin typeface="Times New Roman" pitchFamily="18" charset="0"/>
                          <a:cs typeface="Times New Roman" pitchFamily="18" charset="0"/>
                        </a:rPr>
                        <a:t>30-40</a:t>
                      </a:r>
                      <a:endParaRPr lang="ru-RU" sz="800">
                        <a:latin typeface="Times New Roman" pitchFamily="18" charset="0"/>
                        <a:ea typeface="Calibri"/>
                        <a:cs typeface="Times New Roman" pitchFamily="18" charset="0"/>
                      </a:endParaRPr>
                    </a:p>
                  </a:txBody>
                  <a:tcPr marL="50100" marR="50100" marT="0" marB="0"/>
                </a:tc>
              </a:tr>
              <a:tr h="250384">
                <a:tc gridSpan="2">
                  <a:txBody>
                    <a:bodyPr/>
                    <a:lstStyle/>
                    <a:p>
                      <a:pPr algn="just">
                        <a:lnSpc>
                          <a:spcPct val="115000"/>
                        </a:lnSpc>
                        <a:spcAft>
                          <a:spcPts val="0"/>
                        </a:spcAft>
                      </a:pPr>
                      <a:r>
                        <a:rPr lang="kk-KZ" sz="1000" dirty="0">
                          <a:latin typeface="Times New Roman" pitchFamily="18" charset="0"/>
                          <a:cs typeface="Times New Roman" pitchFamily="18" charset="0"/>
                        </a:rPr>
                        <a:t>Вафли</a:t>
                      </a:r>
                      <a:endParaRPr lang="ru-RU" sz="800" dirty="0">
                        <a:latin typeface="Times New Roman" pitchFamily="18" charset="0"/>
                        <a:ea typeface="Calibri"/>
                        <a:cs typeface="Times New Roman" pitchFamily="18" charset="0"/>
                      </a:endParaRPr>
                    </a:p>
                  </a:txBody>
                  <a:tcPr marL="50100" marR="50100" marT="0" marB="0"/>
                </a:tc>
                <a:tc hMerge="1">
                  <a:txBody>
                    <a:bodyPr/>
                    <a:lstStyle/>
                    <a:p>
                      <a:endParaRPr lang="ru-RU"/>
                    </a:p>
                  </a:txBody>
                  <a:tcPr/>
                </a:tc>
                <a:tc>
                  <a:txBody>
                    <a:bodyPr/>
                    <a:lstStyle/>
                    <a:p>
                      <a:pPr algn="just">
                        <a:lnSpc>
                          <a:spcPct val="115000"/>
                        </a:lnSpc>
                        <a:spcAft>
                          <a:spcPts val="0"/>
                        </a:spcAft>
                      </a:pPr>
                      <a:r>
                        <a:rPr lang="kk-KZ" sz="1000" dirty="0">
                          <a:latin typeface="Times New Roman" pitchFamily="18" charset="0"/>
                          <a:cs typeface="Times New Roman" pitchFamily="18" charset="0"/>
                        </a:rPr>
                        <a:t>32 астам емес</a:t>
                      </a:r>
                      <a:endParaRPr lang="ru-RU" sz="800" dirty="0">
                        <a:latin typeface="Times New Roman" pitchFamily="18" charset="0"/>
                        <a:ea typeface="Calibri"/>
                        <a:cs typeface="Times New Roman" pitchFamily="18" charset="0"/>
                      </a:endParaRPr>
                    </a:p>
                  </a:txBody>
                  <a:tcPr marL="50100" marR="50100" marT="0" marB="0"/>
                </a:tc>
              </a:tr>
            </a:tbl>
          </a:graphicData>
        </a:graphic>
      </p:graphicFrame>
      <p:sp>
        <p:nvSpPr>
          <p:cNvPr id="38913" name="Rectangle 1"/>
          <p:cNvSpPr>
            <a:spLocks noChangeArrowheads="1"/>
          </p:cNvSpPr>
          <p:nvPr/>
        </p:nvSpPr>
        <p:spPr bwMode="auto">
          <a:xfrm>
            <a:off x="4857752" y="1102578"/>
            <a:ext cx="4000528" cy="57554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kk-KZ"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Ұн.</a:t>
            </a: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Ұндық кондитерлік өнімдер дайындауда негізінде бидай ұнының жоғарғы және бірінші сортарын қолданылады. Кейбір пряник түрлеріне екінші сұрыпты ұнды қолданады. Сонымен қатар, пряниктің жеке түрлерінің рецептурасына </a:t>
            </a:r>
            <a:r>
              <a:rPr kumimoji="0" lang="kk-KZ" sz="1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бидай және ржаной ұнды араластырып қосады. Өндіріске жіберудін алдында, ұнды алдын-ала ұяшық өлшемі 2 мм болатын металл електен өткізеді. Мұнда жабысып қалған ұн кесектері, қапшық жіпшелері және т.б. қоспалар бөлінеді.</a:t>
            </a:r>
            <a:endParaRPr kumimoji="0" lang="ru-RU" sz="1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Елеуді арнайы қозғалатын және қозғалмайтын елегі бар елегіш машиналарда жүргізеді. Електер айналады және вибрациялық қозғалалыс жасайды. Ұнның құрамындағы ферромагнитті қоспаның ұсақ бөлшектерінен түрлі типтегі магнитті ұстап-қалғыштармен тазартады. Оларды белгілі бір бұрышпен орналастырып, үстінен қалыңдығы 10 мм болатын ұнды 0,5 м/с жылдамдықпен жүргізеді. Магниттерден тазартуды әр сменада бір рет жүргізіп отыру керек.</a:t>
            </a:r>
            <a:endParaRPr kumimoji="0" lang="ru-RU" sz="1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Төменде түрлі ұнды кондитерлік өнімге қолданылатын ұнның клейковинасының массалық үлестері көрсетілген.</a:t>
            </a:r>
            <a:endParaRPr kumimoji="0" lang="ru-RU" sz="1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pic>
        <p:nvPicPr>
          <p:cNvPr id="5" name="Рисунок 4"/>
          <p:cNvPicPr/>
          <p:nvPr/>
        </p:nvPicPr>
        <p:blipFill>
          <a:blip r:embed="rId2" cstate="print"/>
          <a:srcRect/>
          <a:stretch>
            <a:fillRect/>
          </a:stretch>
        </p:blipFill>
        <p:spPr bwMode="auto">
          <a:xfrm>
            <a:off x="571472" y="1285860"/>
            <a:ext cx="1928826" cy="1857388"/>
          </a:xfrm>
          <a:prstGeom prst="rect">
            <a:avLst/>
          </a:prstGeom>
          <a:noFill/>
          <a:ln w="9525">
            <a:noFill/>
            <a:miter lim="800000"/>
            <a:headEnd/>
            <a:tailEnd/>
          </a:ln>
        </p:spPr>
      </p:pic>
      <p:pic>
        <p:nvPicPr>
          <p:cNvPr id="38914" name="Picture 2"/>
          <p:cNvPicPr>
            <a:picLocks noChangeAspect="1" noChangeArrowheads="1"/>
          </p:cNvPicPr>
          <p:nvPr/>
        </p:nvPicPr>
        <p:blipFill>
          <a:blip r:embed="rId3" cstate="print"/>
          <a:srcRect/>
          <a:stretch>
            <a:fillRect/>
          </a:stretch>
        </p:blipFill>
        <p:spPr bwMode="auto">
          <a:xfrm>
            <a:off x="2500298" y="1285860"/>
            <a:ext cx="2000264" cy="1857388"/>
          </a:xfrm>
          <a:prstGeom prst="rect">
            <a:avLst/>
          </a:prstGeom>
          <a:noFill/>
          <a:ln w="9525">
            <a:noFill/>
            <a:miter lim="800000"/>
            <a:headEnd/>
            <a:tailEnd/>
          </a:ln>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par>
                                <p:cTn id="8" presetID="6" presetClass="entr" presetSubtype="16" fill="hold" nodeType="withEffect">
                                  <p:stCondLst>
                                    <p:cond delay="0"/>
                                  </p:stCondLst>
                                  <p:childTnLst>
                                    <p:set>
                                      <p:cBhvr>
                                        <p:cTn id="9" dur="1" fill="hold">
                                          <p:stCondLst>
                                            <p:cond delay="0"/>
                                          </p:stCondLst>
                                        </p:cTn>
                                        <p:tgtEl>
                                          <p:spTgt spid="38914"/>
                                        </p:tgtEl>
                                        <p:attrNameLst>
                                          <p:attrName>style.visibility</p:attrName>
                                        </p:attrNameLst>
                                      </p:cBhvr>
                                      <p:to>
                                        <p:strVal val="visible"/>
                                      </p:to>
                                    </p:set>
                                    <p:animEffect transition="in" filter="circle(in)">
                                      <p:cBhvr>
                                        <p:cTn id="10" dur="2000"/>
                                        <p:tgtEl>
                                          <p:spTgt spid="38914"/>
                                        </p:tgtEl>
                                      </p:cBhvr>
                                    </p:animEffect>
                                  </p:childTnLst>
                                </p:cTn>
                              </p:par>
                            </p:childTnLst>
                          </p:cTn>
                        </p:par>
                      </p:childTnLst>
                    </p:cTn>
                  </p:par>
                  <p:par>
                    <p:cTn id="11" fill="hold">
                      <p:stCondLst>
                        <p:cond delay="indefinite"/>
                      </p:stCondLst>
                      <p:childTnLst>
                        <p:par>
                          <p:cTn id="12" fill="hold">
                            <p:stCondLst>
                              <p:cond delay="0"/>
                            </p:stCondLst>
                            <p:childTnLst>
                              <p:par>
                                <p:cTn id="13" presetID="25"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16"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17"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8" dur="1000" fill="hold"/>
                                        <p:tgtEl>
                                          <p:spTgt spid="3"/>
                                        </p:tgtEl>
                                        <p:attrNameLst>
                                          <p:attrName>ppt_h</p:attrName>
                                        </p:attrNameLst>
                                      </p:cBhvr>
                                      <p:tavLst>
                                        <p:tav tm="0">
                                          <p:val>
                                            <p:strVal val="#ppt_h"/>
                                          </p:val>
                                        </p:tav>
                                        <p:tav tm="100000">
                                          <p:val>
                                            <p:strVal val="#ppt_h"/>
                                          </p:val>
                                        </p:tav>
                                      </p:tavLst>
                                    </p:anim>
                                    <p:anim calcmode="lin" valueType="num">
                                      <p:cBhvr>
                                        <p:cTn id="19"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20"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21"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22" dur="1000" decel="50000">
                                          <p:stCondLst>
                                            <p:cond delay="0"/>
                                          </p:stCondLst>
                                        </p:cTn>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428604"/>
            <a:ext cx="8229600" cy="1143008"/>
          </a:xfrm>
        </p:spPr>
        <p:txBody>
          <a:bodyPr>
            <a:normAutofit fontScale="90000"/>
          </a:bodyPr>
          <a:lstStyle/>
          <a:p>
            <a:r>
              <a:rPr lang="kk-KZ" sz="3600" dirty="0" smtClean="0">
                <a:latin typeface="Times New Roman" pitchFamily="18" charset="0"/>
                <a:cs typeface="Times New Roman" pitchFamily="18" charset="0"/>
              </a:rPr>
              <a:t>Қамыр араластырғыш машина </a:t>
            </a:r>
            <a:r>
              <a:rPr lang="en-US" sz="3600" dirty="0" smtClean="0">
                <a:latin typeface="Times New Roman" pitchFamily="18" charset="0"/>
                <a:cs typeface="Times New Roman" pitchFamily="18" charset="0"/>
              </a:rPr>
              <a:t>ZM</a:t>
            </a:r>
            <a:r>
              <a:rPr lang="ru-RU" sz="3600" dirty="0" smtClean="0">
                <a:latin typeface="Times New Roman" pitchFamily="18" charset="0"/>
                <a:cs typeface="Times New Roman" pitchFamily="18" charset="0"/>
              </a:rPr>
              <a:t> 800</a:t>
            </a:r>
            <a:r>
              <a:rPr lang="ru-RU" dirty="0" smtClean="0"/>
              <a:t/>
            </a:r>
            <a:br>
              <a:rPr lang="ru-RU" dirty="0" smtClean="0"/>
            </a:br>
            <a:endParaRPr lang="ru-RU" dirty="0"/>
          </a:p>
        </p:txBody>
      </p:sp>
      <p:pic>
        <p:nvPicPr>
          <p:cNvPr id="3" name="Рисунок 2"/>
          <p:cNvPicPr/>
          <p:nvPr/>
        </p:nvPicPr>
        <p:blipFill>
          <a:blip r:embed="rId2" cstate="print"/>
          <a:srcRect/>
          <a:stretch>
            <a:fillRect/>
          </a:stretch>
        </p:blipFill>
        <p:spPr bwMode="auto">
          <a:xfrm>
            <a:off x="428596" y="1643050"/>
            <a:ext cx="3929090" cy="4143404"/>
          </a:xfrm>
          <a:prstGeom prst="rect">
            <a:avLst/>
          </a:prstGeom>
          <a:ln>
            <a:noFill/>
          </a:ln>
          <a:effectLst>
            <a:softEdge rad="112500"/>
          </a:effectLst>
        </p:spPr>
      </p:pic>
      <p:sp>
        <p:nvSpPr>
          <p:cNvPr id="35841" name="Rectangle 1"/>
          <p:cNvSpPr>
            <a:spLocks noChangeArrowheads="1"/>
          </p:cNvSpPr>
          <p:nvPr/>
        </p:nvSpPr>
        <p:spPr bwMode="auto">
          <a:xfrm>
            <a:off x="4786314" y="2000240"/>
            <a:ext cx="4214842" cy="31393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790825" algn="l"/>
              </a:tabLst>
            </a:pPr>
            <a:r>
              <a:rPr kumimoji="0" lang="kk-KZ" sz="1600"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Техникалық мiнездеме</a:t>
            </a:r>
            <a:endParaRPr kumimoji="0" lang="ru-RU" sz="160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790825" algn="l"/>
              </a:tabLst>
            </a:pPr>
            <a:endPar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790825" algn="l"/>
              </a:tabLst>
            </a:pP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Көлем, литр	           850 </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790825" algn="l"/>
              </a:tabLst>
            </a:pP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Қамырдың саны,кг	             350 </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790825" algn="l"/>
              </a:tabLst>
            </a:pP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Рычагтың төмен жылдамдығы, айн/мин        30 </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790825" algn="l"/>
              </a:tabLst>
            </a:pP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Рычагтың жоғарғы жылдамдығы, айн/мин    60 </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790825" algn="l"/>
              </a:tabLst>
            </a:pP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Салмақ, кг	             6000 </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790825" algn="l"/>
              </a:tabLst>
            </a:pP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Ұзындығы, мм	                          1500</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790825" algn="l"/>
              </a:tabLst>
            </a:pP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Ені, мм	                          2600</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790825" algn="l"/>
              </a:tabLst>
            </a:pP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Биіктігі, мм	                         2450</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790825" algn="l"/>
              </a:tabLst>
            </a:pP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Қуаты, Квт	            40 </a:t>
            </a:r>
            <a:endParaRPr kumimoji="0" lang="kk-KZ" sz="1800" b="0" i="0" u="none" strike="noStrike" cap="none" normalizeH="0" baseline="0" dirty="0" smtClean="0">
              <a:ln>
                <a:noFill/>
              </a:ln>
              <a:solidFill>
                <a:schemeClr val="tx1"/>
              </a:solidFill>
              <a:effectLst/>
              <a:latin typeface="Arial" pitchFamily="34" charset="0"/>
            </a:endParaRPr>
          </a:p>
        </p:txBody>
      </p:sp>
      <p:pic>
        <p:nvPicPr>
          <p:cNvPr id="5" name="Рисунок 4"/>
          <p:cNvPicPr/>
          <p:nvPr/>
        </p:nvPicPr>
        <p:blipFill>
          <a:blip r:embed="rId3" cstate="print"/>
          <a:srcRect/>
          <a:stretch>
            <a:fillRect/>
          </a:stretch>
        </p:blipFill>
        <p:spPr bwMode="auto">
          <a:xfrm>
            <a:off x="7507603" y="5572140"/>
            <a:ext cx="1636397" cy="1163321"/>
          </a:xfrm>
          <a:prstGeom prst="ellipse">
            <a:avLst/>
          </a:prstGeom>
          <a:ln>
            <a:noFill/>
          </a:ln>
          <a:effectLst>
            <a:softEdge rad="112500"/>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Scale>
                                      <p:cBhvr>
                                        <p:cTn id="7"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gtEl>
                                        <p:attrNameLst>
                                          <p:attrName>ppt_x</p:attrName>
                                          <p:attrName>ppt_y</p:attrName>
                                        </p:attrNameLst>
                                      </p:cBhvr>
                                    </p:animMotion>
                                    <p:animEffect transition="in" filter="fade">
                                      <p:cBhvr>
                                        <p:cTn id="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536" y="928670"/>
            <a:ext cx="10144164" cy="1285884"/>
          </a:xfrm>
        </p:spPr>
        <p:txBody>
          <a:bodyPr>
            <a:noAutofit/>
          </a:bodyPr>
          <a:lstStyle/>
          <a:p>
            <a:r>
              <a:rPr lang="kk-KZ" sz="60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Назарларыңызға рахмет</a:t>
            </a:r>
            <a:endParaRPr lang="ru-RU" sz="600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p:txBody>
      </p:sp>
      <p:sp>
        <p:nvSpPr>
          <p:cNvPr id="1025" name="Rectangle 1"/>
          <p:cNvSpPr>
            <a:spLocks noChangeArrowheads="1"/>
          </p:cNvSpPr>
          <p:nvPr/>
        </p:nvSpPr>
        <p:spPr bwMode="auto">
          <a:xfrm>
            <a:off x="1428696" y="3244334"/>
            <a:ext cx="7715304"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tab pos="989013" algn="l"/>
              </a:tabLst>
            </a:pPr>
            <a:endParaRPr kumimoji="0" lang="kk-KZ" sz="2400" i="0" u="none" strike="noStrike" cap="none" normalizeH="0" baseline="0" dirty="0" smtClean="0">
              <a:ln>
                <a:solidFill>
                  <a:schemeClr val="accent6">
                    <a:lumMod val="50000"/>
                  </a:schemeClr>
                </a:solidFill>
              </a:ln>
              <a:solidFill>
                <a:schemeClr val="accent6">
                  <a:lumMod val="50000"/>
                </a:schemeClr>
              </a:solidFill>
              <a:latin typeface="Calibri" pitchFamily="34" charset="0"/>
              <a:ea typeface="Calibri" pitchFamily="34" charset="0"/>
              <a:cs typeface="Times New Roman" pitchFamily="18" charset="0"/>
            </a:endParaRPr>
          </a:p>
          <a:p>
            <a:pPr marL="0" marR="0" lvl="0" indent="0" defTabSz="914400" rtl="0" eaLnBrk="1" fontAlgn="base" latinLnBrk="0" hangingPunct="1">
              <a:lnSpc>
                <a:spcPct val="100000"/>
              </a:lnSpc>
              <a:spcBef>
                <a:spcPct val="0"/>
              </a:spcBef>
              <a:spcAft>
                <a:spcPct val="0"/>
              </a:spcAft>
              <a:buClrTx/>
              <a:buSzTx/>
              <a:buFontTx/>
              <a:buNone/>
              <a:tabLst>
                <a:tab pos="989013" algn="l"/>
              </a:tabLst>
            </a:pPr>
            <a:r>
              <a:rPr kumimoji="0" lang="kk-KZ" sz="2400" i="0" u="none" strike="noStrike" cap="none" normalizeH="0" baseline="0" dirty="0" smtClean="0">
                <a:ln>
                  <a:solidFill>
                    <a:schemeClr val="accent6">
                      <a:lumMod val="50000"/>
                    </a:schemeClr>
                  </a:solidFill>
                </a:ln>
                <a:solidFill>
                  <a:schemeClr val="accent6">
                    <a:lumMod val="50000"/>
                  </a:schemeClr>
                </a:solidFill>
                <a:latin typeface="Calibri" pitchFamily="34" charset="0"/>
                <a:ea typeface="Calibri" pitchFamily="34" charset="0"/>
                <a:cs typeface="Times New Roman" pitchFamily="18" charset="0"/>
              </a:rPr>
              <a:t>                              Тексерген:</a:t>
            </a:r>
            <a:r>
              <a:rPr kumimoji="0" lang="kk-KZ" sz="2400" i="0" u="none" strike="noStrike" cap="none" normalizeH="0" dirty="0" smtClean="0">
                <a:ln>
                  <a:solidFill>
                    <a:schemeClr val="accent6">
                      <a:lumMod val="50000"/>
                    </a:schemeClr>
                  </a:solidFill>
                </a:ln>
                <a:solidFill>
                  <a:schemeClr val="accent6">
                    <a:lumMod val="50000"/>
                  </a:schemeClr>
                </a:solidFill>
                <a:latin typeface="Calibri" pitchFamily="34" charset="0"/>
                <a:ea typeface="Calibri" pitchFamily="34" charset="0"/>
                <a:cs typeface="Times New Roman" pitchFamily="18" charset="0"/>
              </a:rPr>
              <a:t> оқытушы Байканов М.Ж</a:t>
            </a:r>
          </a:p>
          <a:p>
            <a:pPr marL="0" marR="0" lvl="0" indent="0" defTabSz="914400" rtl="0" eaLnBrk="1" fontAlgn="base" latinLnBrk="0" hangingPunct="1">
              <a:lnSpc>
                <a:spcPct val="100000"/>
              </a:lnSpc>
              <a:spcBef>
                <a:spcPct val="0"/>
              </a:spcBef>
              <a:spcAft>
                <a:spcPct val="0"/>
              </a:spcAft>
              <a:buClrTx/>
              <a:buSzTx/>
              <a:buFontTx/>
              <a:buNone/>
              <a:tabLst>
                <a:tab pos="989013" algn="l"/>
              </a:tabLst>
            </a:pPr>
            <a:r>
              <a:rPr kumimoji="0" lang="kk-KZ" sz="2400" i="0" u="none" strike="noStrike" cap="none" normalizeH="0" baseline="0" dirty="0" smtClean="0">
                <a:ln>
                  <a:solidFill>
                    <a:schemeClr val="accent6">
                      <a:lumMod val="50000"/>
                    </a:schemeClr>
                  </a:solidFill>
                </a:ln>
                <a:solidFill>
                  <a:schemeClr val="accent6">
                    <a:lumMod val="50000"/>
                  </a:schemeClr>
                </a:solidFill>
                <a:latin typeface="Calibri" pitchFamily="34" charset="0"/>
                <a:ea typeface="Calibri" pitchFamily="34" charset="0"/>
                <a:cs typeface="Times New Roman" pitchFamily="18" charset="0"/>
              </a:rPr>
              <a:t>                              Орындағандар</a:t>
            </a:r>
            <a:r>
              <a:rPr kumimoji="0" lang="kk-KZ" sz="2400" i="0" u="none" strike="noStrike" cap="none" normalizeH="0" baseline="0" dirty="0" smtClean="0">
                <a:ln>
                  <a:solidFill>
                    <a:schemeClr val="accent6">
                      <a:lumMod val="50000"/>
                    </a:schemeClr>
                  </a:solidFill>
                </a:ln>
                <a:solidFill>
                  <a:schemeClr val="accent6">
                    <a:lumMod val="50000"/>
                  </a:schemeClr>
                </a:solidFill>
                <a:latin typeface="Calibri" pitchFamily="34" charset="0"/>
                <a:ea typeface="Calibri" pitchFamily="34" charset="0"/>
                <a:cs typeface="Times New Roman" pitchFamily="18" charset="0"/>
              </a:rPr>
              <a:t>:</a:t>
            </a:r>
            <a:r>
              <a:rPr kumimoji="0" lang="en-US" sz="2400" i="0" u="none" strike="noStrike" cap="none" normalizeH="0" dirty="0" smtClean="0">
                <a:ln>
                  <a:solidFill>
                    <a:schemeClr val="accent6">
                      <a:lumMod val="50000"/>
                    </a:schemeClr>
                  </a:solidFill>
                </a:ln>
                <a:solidFill>
                  <a:schemeClr val="accent6">
                    <a:lumMod val="50000"/>
                  </a:schemeClr>
                </a:solidFill>
                <a:latin typeface="Calibri" pitchFamily="34" charset="0"/>
                <a:ea typeface="Calibri" pitchFamily="34" charset="0"/>
                <a:cs typeface="Times New Roman" pitchFamily="18" charset="0"/>
              </a:rPr>
              <a:t> </a:t>
            </a:r>
            <a:r>
              <a:rPr kumimoji="0" lang="kk-KZ" sz="2400" i="0" u="none" strike="noStrike" cap="none" normalizeH="0" dirty="0" smtClean="0">
                <a:ln>
                  <a:solidFill>
                    <a:schemeClr val="accent6">
                      <a:lumMod val="50000"/>
                    </a:schemeClr>
                  </a:solidFill>
                </a:ln>
                <a:solidFill>
                  <a:schemeClr val="accent6">
                    <a:lumMod val="50000"/>
                  </a:schemeClr>
                </a:solidFill>
                <a:latin typeface="Calibri" pitchFamily="34" charset="0"/>
                <a:ea typeface="Calibri" pitchFamily="34" charset="0"/>
                <a:cs typeface="Times New Roman" pitchFamily="18" charset="0"/>
              </a:rPr>
              <a:t> ТПП-51 топ студенттері</a:t>
            </a:r>
          </a:p>
          <a:p>
            <a:pPr marL="0" marR="0" lvl="0" indent="0" defTabSz="914400" rtl="0" eaLnBrk="1" fontAlgn="base" latinLnBrk="0" hangingPunct="1">
              <a:lnSpc>
                <a:spcPct val="100000"/>
              </a:lnSpc>
              <a:spcBef>
                <a:spcPct val="0"/>
              </a:spcBef>
              <a:spcAft>
                <a:spcPct val="0"/>
              </a:spcAft>
              <a:buClrTx/>
              <a:buSzTx/>
              <a:buFontTx/>
              <a:buNone/>
              <a:tabLst>
                <a:tab pos="989013" algn="l"/>
              </a:tabLst>
            </a:pPr>
            <a:r>
              <a:rPr lang="kk-KZ" sz="2400" dirty="0" smtClean="0">
                <a:ln>
                  <a:solidFill>
                    <a:schemeClr val="accent6">
                      <a:lumMod val="50000"/>
                    </a:schemeClr>
                  </a:solidFill>
                </a:ln>
                <a:solidFill>
                  <a:schemeClr val="accent6">
                    <a:lumMod val="50000"/>
                  </a:schemeClr>
                </a:solidFill>
                <a:latin typeface="Calibri" pitchFamily="34" charset="0"/>
                <a:ea typeface="Calibri" pitchFamily="34" charset="0"/>
                <a:cs typeface="Times New Roman" pitchFamily="18" charset="0"/>
              </a:rPr>
              <a:t> </a:t>
            </a:r>
            <a:r>
              <a:rPr lang="kk-KZ" sz="2400" dirty="0" smtClean="0">
                <a:ln>
                  <a:solidFill>
                    <a:schemeClr val="accent6">
                      <a:lumMod val="50000"/>
                    </a:schemeClr>
                  </a:solidFill>
                </a:ln>
                <a:solidFill>
                  <a:schemeClr val="accent6">
                    <a:lumMod val="50000"/>
                  </a:schemeClr>
                </a:solidFill>
                <a:latin typeface="Calibri" pitchFamily="34" charset="0"/>
                <a:ea typeface="Calibri" pitchFamily="34" charset="0"/>
                <a:cs typeface="Times New Roman" pitchFamily="18" charset="0"/>
              </a:rPr>
              <a:t>                                                              </a:t>
            </a:r>
            <a:r>
              <a:rPr kumimoji="0" lang="kk-KZ" sz="2400" i="0" u="none" strike="noStrike" cap="none" normalizeH="0" baseline="0" dirty="0" smtClean="0">
                <a:ln>
                  <a:solidFill>
                    <a:schemeClr val="accent6">
                      <a:lumMod val="50000"/>
                    </a:schemeClr>
                  </a:solidFill>
                </a:ln>
                <a:solidFill>
                  <a:schemeClr val="accent6">
                    <a:lumMod val="50000"/>
                  </a:schemeClr>
                </a:solidFill>
                <a:latin typeface="Calibri" pitchFamily="34" charset="0"/>
                <a:ea typeface="Calibri" pitchFamily="34" charset="0"/>
                <a:cs typeface="Times New Roman" pitchFamily="18" charset="0"/>
              </a:rPr>
              <a:t>Атапкелова Н.А</a:t>
            </a:r>
            <a:endParaRPr kumimoji="0" lang="ru-RU" sz="2400" i="0" u="none" strike="noStrike" cap="none" normalizeH="0" baseline="0" dirty="0" smtClean="0">
              <a:ln>
                <a:solidFill>
                  <a:schemeClr val="accent6">
                    <a:lumMod val="50000"/>
                  </a:schemeClr>
                </a:solidFill>
              </a:ln>
              <a:solidFill>
                <a:schemeClr val="accent6">
                  <a:lumMod val="50000"/>
                </a:schemeClr>
              </a:solidFill>
              <a:latin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tab pos="989013" algn="l"/>
              </a:tabLst>
            </a:pPr>
            <a:r>
              <a:rPr kumimoji="0" lang="kk-KZ" sz="2400" i="0" u="none" strike="noStrike" cap="none" normalizeH="0" baseline="0" dirty="0" smtClean="0">
                <a:ln>
                  <a:solidFill>
                    <a:schemeClr val="accent6">
                      <a:lumMod val="50000"/>
                    </a:schemeClr>
                  </a:solidFill>
                </a:ln>
                <a:solidFill>
                  <a:schemeClr val="accent6">
                    <a:lumMod val="50000"/>
                  </a:schemeClr>
                </a:solidFill>
                <a:latin typeface="Calibri" pitchFamily="34" charset="0"/>
                <a:ea typeface="Calibri" pitchFamily="34" charset="0"/>
                <a:cs typeface="Times New Roman" pitchFamily="18" charset="0"/>
              </a:rPr>
              <a:t>                            </a:t>
            </a:r>
            <a:r>
              <a:rPr kumimoji="0" lang="kk-KZ" sz="2400" i="0" u="none" strike="noStrike" cap="none" normalizeH="0" baseline="0" dirty="0" smtClean="0">
                <a:ln>
                  <a:solidFill>
                    <a:schemeClr val="accent6">
                      <a:lumMod val="50000"/>
                    </a:schemeClr>
                  </a:solidFill>
                </a:ln>
                <a:solidFill>
                  <a:schemeClr val="accent6">
                    <a:lumMod val="50000"/>
                  </a:schemeClr>
                </a:solidFill>
                <a:latin typeface="Calibri" pitchFamily="34" charset="0"/>
                <a:ea typeface="Calibri" pitchFamily="34" charset="0"/>
                <a:cs typeface="Times New Roman" pitchFamily="18" charset="0"/>
              </a:rPr>
              <a:t>                               </a:t>
            </a:r>
            <a:r>
              <a:rPr kumimoji="0" lang="kk-KZ" sz="2400" i="0" u="none" strike="noStrike" cap="none" normalizeH="0" dirty="0" smtClean="0">
                <a:ln>
                  <a:solidFill>
                    <a:schemeClr val="accent6">
                      <a:lumMod val="50000"/>
                    </a:schemeClr>
                  </a:solidFill>
                </a:ln>
                <a:solidFill>
                  <a:schemeClr val="accent6">
                    <a:lumMod val="50000"/>
                  </a:schemeClr>
                </a:solidFill>
                <a:latin typeface="Calibri" pitchFamily="34" charset="0"/>
                <a:ea typeface="Calibri" pitchFamily="34" charset="0"/>
                <a:cs typeface="Times New Roman" pitchFamily="18" charset="0"/>
              </a:rPr>
              <a:t>  </a:t>
            </a:r>
            <a:r>
              <a:rPr kumimoji="0" lang="en-US" sz="2400" i="0" u="none" strike="noStrike" cap="none" normalizeH="0" dirty="0" smtClean="0">
                <a:ln>
                  <a:solidFill>
                    <a:schemeClr val="accent6">
                      <a:lumMod val="50000"/>
                    </a:schemeClr>
                  </a:solidFill>
                </a:ln>
                <a:solidFill>
                  <a:schemeClr val="accent6">
                    <a:lumMod val="50000"/>
                  </a:schemeClr>
                </a:solidFill>
                <a:latin typeface="Calibri" pitchFamily="34" charset="0"/>
                <a:ea typeface="Calibri" pitchFamily="34" charset="0"/>
                <a:cs typeface="Times New Roman" pitchFamily="18" charset="0"/>
              </a:rPr>
              <a:t> </a:t>
            </a:r>
            <a:r>
              <a:rPr kumimoji="0" lang="kk-KZ" sz="2400" i="0" u="none" strike="noStrike" cap="none" normalizeH="0" dirty="0" smtClean="0">
                <a:ln>
                  <a:solidFill>
                    <a:schemeClr val="accent6">
                      <a:lumMod val="50000"/>
                    </a:schemeClr>
                  </a:solidFill>
                </a:ln>
                <a:solidFill>
                  <a:schemeClr val="accent6">
                    <a:lumMod val="50000"/>
                  </a:schemeClr>
                </a:solidFill>
                <a:latin typeface="Calibri" pitchFamily="34" charset="0"/>
                <a:ea typeface="Calibri" pitchFamily="34" charset="0"/>
                <a:cs typeface="Times New Roman" pitchFamily="18" charset="0"/>
              </a:rPr>
              <a:t> </a:t>
            </a:r>
            <a:r>
              <a:rPr kumimoji="0" lang="kk-KZ" sz="2400" i="0" u="none" strike="noStrike" cap="none" normalizeH="0" baseline="0" dirty="0" smtClean="0">
                <a:ln>
                  <a:solidFill>
                    <a:schemeClr val="accent6">
                      <a:lumMod val="50000"/>
                    </a:schemeClr>
                  </a:solidFill>
                </a:ln>
                <a:solidFill>
                  <a:schemeClr val="accent6">
                    <a:lumMod val="50000"/>
                  </a:schemeClr>
                </a:solidFill>
                <a:latin typeface="Calibri" pitchFamily="34" charset="0"/>
                <a:ea typeface="Calibri" pitchFamily="34" charset="0"/>
                <a:cs typeface="Times New Roman" pitchFamily="18" charset="0"/>
              </a:rPr>
              <a:t>Кабдушева</a:t>
            </a:r>
            <a:r>
              <a:rPr kumimoji="0" lang="kk-KZ" sz="2400" i="0" u="none" strike="noStrike" cap="none" normalizeH="0" dirty="0" smtClean="0">
                <a:ln>
                  <a:solidFill>
                    <a:schemeClr val="accent6">
                      <a:lumMod val="50000"/>
                    </a:schemeClr>
                  </a:solidFill>
                </a:ln>
                <a:solidFill>
                  <a:schemeClr val="accent6">
                    <a:lumMod val="50000"/>
                  </a:schemeClr>
                </a:solidFill>
                <a:latin typeface="Calibri" pitchFamily="34" charset="0"/>
                <a:ea typeface="Calibri" pitchFamily="34" charset="0"/>
                <a:cs typeface="Times New Roman" pitchFamily="18" charset="0"/>
              </a:rPr>
              <a:t> А.Е</a:t>
            </a:r>
            <a:endParaRPr kumimoji="0" lang="ru-RU" sz="2400" i="0" u="none" strike="noStrike" cap="none" normalizeH="0" baseline="0" dirty="0" smtClean="0">
              <a:ln>
                <a:solidFill>
                  <a:schemeClr val="accent6">
                    <a:lumMod val="50000"/>
                  </a:schemeClr>
                </a:solidFill>
              </a:ln>
              <a:solidFill>
                <a:schemeClr val="accent6">
                  <a:lumMod val="50000"/>
                </a:schemeClr>
              </a:solidFill>
              <a:latin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tab pos="989013" algn="l"/>
              </a:tabLst>
            </a:pPr>
            <a:r>
              <a:rPr kumimoji="0" lang="kk-KZ" sz="2400" i="0" u="none" strike="noStrike" cap="none" normalizeH="0" baseline="0" dirty="0" smtClean="0">
                <a:ln>
                  <a:solidFill>
                    <a:schemeClr val="accent6">
                      <a:lumMod val="50000"/>
                    </a:schemeClr>
                  </a:solidFill>
                </a:ln>
                <a:solidFill>
                  <a:schemeClr val="accent6">
                    <a:lumMod val="50000"/>
                  </a:schemeClr>
                </a:solidFill>
                <a:latin typeface="Calibri" pitchFamily="34" charset="0"/>
                <a:ea typeface="Calibri" pitchFamily="34" charset="0"/>
                <a:cs typeface="Times New Roman" pitchFamily="18" charset="0"/>
              </a:rPr>
              <a:t>	</a:t>
            </a:r>
            <a:r>
              <a:rPr kumimoji="0" lang="en-US" sz="2400" i="0" u="none" strike="noStrike" cap="none" normalizeH="0" baseline="0" dirty="0" smtClean="0">
                <a:ln>
                  <a:solidFill>
                    <a:schemeClr val="accent6">
                      <a:lumMod val="50000"/>
                    </a:schemeClr>
                  </a:solidFill>
                </a:ln>
                <a:solidFill>
                  <a:schemeClr val="accent6">
                    <a:lumMod val="50000"/>
                  </a:schemeClr>
                </a:solidFill>
                <a:latin typeface="Calibri" pitchFamily="34" charset="0"/>
                <a:ea typeface="Calibri" pitchFamily="34" charset="0"/>
                <a:cs typeface="Times New Roman" pitchFamily="18" charset="0"/>
              </a:rPr>
              <a:t>             </a:t>
            </a:r>
            <a:r>
              <a:rPr kumimoji="0" lang="en-US" sz="2400" i="0" u="none" strike="noStrike" cap="none" normalizeH="0" dirty="0" smtClean="0">
                <a:ln>
                  <a:solidFill>
                    <a:schemeClr val="accent6">
                      <a:lumMod val="50000"/>
                    </a:schemeClr>
                  </a:solidFill>
                </a:ln>
                <a:solidFill>
                  <a:schemeClr val="accent6">
                    <a:lumMod val="50000"/>
                  </a:schemeClr>
                </a:solidFill>
                <a:latin typeface="Calibri" pitchFamily="34" charset="0"/>
                <a:ea typeface="Calibri" pitchFamily="34" charset="0"/>
                <a:cs typeface="Times New Roman" pitchFamily="18" charset="0"/>
              </a:rPr>
              <a:t> </a:t>
            </a:r>
            <a:r>
              <a:rPr kumimoji="0" lang="kk-KZ" sz="2400" i="0" u="none" strike="noStrike" cap="none" normalizeH="0" dirty="0" smtClean="0">
                <a:ln>
                  <a:solidFill>
                    <a:schemeClr val="accent6">
                      <a:lumMod val="50000"/>
                    </a:schemeClr>
                  </a:solidFill>
                </a:ln>
                <a:solidFill>
                  <a:schemeClr val="accent6">
                    <a:lumMod val="50000"/>
                  </a:schemeClr>
                </a:solidFill>
                <a:latin typeface="Calibri" pitchFamily="34" charset="0"/>
                <a:ea typeface="Calibri" pitchFamily="34" charset="0"/>
                <a:cs typeface="Times New Roman" pitchFamily="18" charset="0"/>
              </a:rPr>
              <a:t>                                 </a:t>
            </a:r>
            <a:r>
              <a:rPr kumimoji="0" lang="en-US" sz="2400" i="0" u="none" strike="noStrike" cap="none" normalizeH="0" dirty="0" smtClean="0">
                <a:ln>
                  <a:solidFill>
                    <a:schemeClr val="accent6">
                      <a:lumMod val="50000"/>
                    </a:schemeClr>
                  </a:solidFill>
                </a:ln>
                <a:solidFill>
                  <a:schemeClr val="accent6">
                    <a:lumMod val="50000"/>
                  </a:schemeClr>
                </a:solidFill>
                <a:latin typeface="Calibri" pitchFamily="34" charset="0"/>
                <a:ea typeface="Calibri" pitchFamily="34" charset="0"/>
                <a:cs typeface="Times New Roman" pitchFamily="18" charset="0"/>
              </a:rPr>
              <a:t>  </a:t>
            </a:r>
            <a:r>
              <a:rPr lang="kk-KZ" sz="2400" dirty="0" smtClean="0">
                <a:ln>
                  <a:solidFill>
                    <a:schemeClr val="accent6">
                      <a:lumMod val="50000"/>
                    </a:schemeClr>
                  </a:solidFill>
                </a:ln>
                <a:solidFill>
                  <a:schemeClr val="accent6">
                    <a:lumMod val="50000"/>
                  </a:schemeClr>
                </a:solidFill>
                <a:latin typeface="Calibri" pitchFamily="34" charset="0"/>
                <a:ea typeface="Calibri" pitchFamily="34" charset="0"/>
                <a:cs typeface="Times New Roman" pitchFamily="18" charset="0"/>
              </a:rPr>
              <a:t>Кусаинова </a:t>
            </a:r>
            <a:r>
              <a:rPr lang="kk-KZ" sz="2400" dirty="0" smtClean="0">
                <a:ln>
                  <a:solidFill>
                    <a:schemeClr val="accent6">
                      <a:lumMod val="50000"/>
                    </a:schemeClr>
                  </a:solidFill>
                </a:ln>
                <a:solidFill>
                  <a:schemeClr val="accent6">
                    <a:lumMod val="50000"/>
                  </a:schemeClr>
                </a:solidFill>
                <a:latin typeface="Calibri" pitchFamily="34" charset="0"/>
                <a:ea typeface="Calibri" pitchFamily="34" charset="0"/>
                <a:cs typeface="Times New Roman" pitchFamily="18" charset="0"/>
              </a:rPr>
              <a:t>А.А</a:t>
            </a:r>
            <a:endParaRPr kumimoji="0" lang="ru-RU" sz="2400" i="0" u="none" strike="noStrike" cap="none" normalizeH="0" baseline="0" dirty="0" smtClean="0">
              <a:ln>
                <a:solidFill>
                  <a:schemeClr val="accent6">
                    <a:lumMod val="50000"/>
                  </a:schemeClr>
                </a:solidFill>
              </a:ln>
              <a:solidFill>
                <a:schemeClr val="accent6">
                  <a:lumMod val="50000"/>
                </a:schemeClr>
              </a:solidFill>
              <a:latin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tab pos="989013" algn="l"/>
              </a:tabLst>
            </a:pPr>
            <a:r>
              <a:rPr kumimoji="0" lang="kk-KZ" sz="2400" i="0" u="none" strike="noStrike" cap="none" normalizeH="0" baseline="0" dirty="0" smtClean="0">
                <a:ln>
                  <a:solidFill>
                    <a:schemeClr val="accent6">
                      <a:lumMod val="50000"/>
                    </a:schemeClr>
                  </a:solidFill>
                </a:ln>
                <a:solidFill>
                  <a:schemeClr val="accent6">
                    <a:lumMod val="50000"/>
                  </a:schemeClr>
                </a:solidFill>
                <a:latin typeface="Calibri" pitchFamily="34" charset="0"/>
                <a:ea typeface="Calibri" pitchFamily="34" charset="0"/>
                <a:cs typeface="Times New Roman" pitchFamily="18" charset="0"/>
              </a:rPr>
              <a:t>	</a:t>
            </a:r>
            <a:r>
              <a:rPr kumimoji="0" lang="en-US" sz="2400" i="0" u="none" strike="noStrike" cap="none" normalizeH="0" baseline="0" dirty="0" smtClean="0">
                <a:ln>
                  <a:solidFill>
                    <a:schemeClr val="accent6">
                      <a:lumMod val="50000"/>
                    </a:schemeClr>
                  </a:solidFill>
                </a:ln>
                <a:solidFill>
                  <a:schemeClr val="accent6">
                    <a:lumMod val="50000"/>
                  </a:schemeClr>
                </a:solidFill>
                <a:latin typeface="Calibri" pitchFamily="34" charset="0"/>
                <a:ea typeface="Calibri" pitchFamily="34" charset="0"/>
                <a:cs typeface="Times New Roman" pitchFamily="18" charset="0"/>
              </a:rPr>
              <a:t>             </a:t>
            </a:r>
            <a:r>
              <a:rPr kumimoji="0" lang="en-US" sz="2400" i="0" u="none" strike="noStrike" cap="none" normalizeH="0" dirty="0" smtClean="0">
                <a:ln>
                  <a:solidFill>
                    <a:schemeClr val="accent6">
                      <a:lumMod val="50000"/>
                    </a:schemeClr>
                  </a:solidFill>
                </a:ln>
                <a:solidFill>
                  <a:schemeClr val="accent6">
                    <a:lumMod val="50000"/>
                  </a:schemeClr>
                </a:solidFill>
                <a:latin typeface="Calibri" pitchFamily="34" charset="0"/>
                <a:ea typeface="Calibri" pitchFamily="34" charset="0"/>
                <a:cs typeface="Times New Roman" pitchFamily="18" charset="0"/>
              </a:rPr>
              <a:t>  </a:t>
            </a:r>
            <a:r>
              <a:rPr kumimoji="0" lang="kk-KZ" sz="2400" i="0" u="none" strike="noStrike" cap="none" normalizeH="0" smtClean="0">
                <a:ln>
                  <a:solidFill>
                    <a:schemeClr val="accent6">
                      <a:lumMod val="50000"/>
                    </a:schemeClr>
                  </a:solidFill>
                </a:ln>
                <a:solidFill>
                  <a:schemeClr val="accent6">
                    <a:lumMod val="50000"/>
                  </a:schemeClr>
                </a:solidFill>
                <a:latin typeface="Calibri" pitchFamily="34" charset="0"/>
                <a:ea typeface="Calibri" pitchFamily="34" charset="0"/>
                <a:cs typeface="Times New Roman" pitchFamily="18" charset="0"/>
              </a:rPr>
              <a:t>                                 </a:t>
            </a:r>
            <a:r>
              <a:rPr kumimoji="0" lang="en-US" sz="2400" i="0" u="none" strike="noStrike" cap="none" normalizeH="0" smtClean="0">
                <a:ln>
                  <a:solidFill>
                    <a:schemeClr val="accent6">
                      <a:lumMod val="50000"/>
                    </a:schemeClr>
                  </a:solidFill>
                </a:ln>
                <a:solidFill>
                  <a:schemeClr val="accent6">
                    <a:lumMod val="50000"/>
                  </a:schemeClr>
                </a:solidFill>
                <a:latin typeface="Calibri" pitchFamily="34" charset="0"/>
                <a:ea typeface="Calibri" pitchFamily="34" charset="0"/>
                <a:cs typeface="Times New Roman" pitchFamily="18" charset="0"/>
              </a:rPr>
              <a:t> </a:t>
            </a:r>
            <a:r>
              <a:rPr lang="kk-KZ" sz="2400" dirty="0" smtClean="0">
                <a:ln>
                  <a:solidFill>
                    <a:schemeClr val="accent6">
                      <a:lumMod val="50000"/>
                    </a:schemeClr>
                  </a:solidFill>
                </a:ln>
                <a:solidFill>
                  <a:schemeClr val="accent6">
                    <a:lumMod val="50000"/>
                  </a:schemeClr>
                </a:solidFill>
                <a:latin typeface="Calibri" pitchFamily="34" charset="0"/>
                <a:ea typeface="Calibri" pitchFamily="34" charset="0"/>
                <a:cs typeface="Times New Roman" pitchFamily="18" charset="0"/>
              </a:rPr>
              <a:t>Рахметова </a:t>
            </a:r>
            <a:r>
              <a:rPr lang="kk-KZ" sz="2400" dirty="0" smtClean="0">
                <a:ln>
                  <a:solidFill>
                    <a:schemeClr val="accent6">
                      <a:lumMod val="50000"/>
                    </a:schemeClr>
                  </a:solidFill>
                </a:ln>
                <a:solidFill>
                  <a:schemeClr val="accent6">
                    <a:lumMod val="50000"/>
                  </a:schemeClr>
                </a:solidFill>
                <a:latin typeface="Calibri" pitchFamily="34" charset="0"/>
                <a:ea typeface="Calibri" pitchFamily="34" charset="0"/>
                <a:cs typeface="Times New Roman" pitchFamily="18" charset="0"/>
              </a:rPr>
              <a:t>К.М</a:t>
            </a:r>
            <a:endParaRPr kumimoji="0" lang="kk-KZ" sz="2000" i="0" u="none" strike="noStrike" cap="none" normalizeH="0" baseline="0" dirty="0" smtClean="0">
              <a:ln>
                <a:solidFill>
                  <a:schemeClr val="accent6">
                    <a:lumMod val="50000"/>
                  </a:schemeClr>
                </a:solidFill>
              </a:ln>
              <a:solidFill>
                <a:schemeClr val="accent6">
                  <a:lumMod val="50000"/>
                </a:schemeClr>
              </a:solidFill>
              <a:latin typeface="Arial" pitchFamily="34"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1025"/>
                                        </p:tgtEl>
                                        <p:attrNameLst>
                                          <p:attrName>style.visibility</p:attrName>
                                        </p:attrNameLst>
                                      </p:cBhvr>
                                      <p:to>
                                        <p:strVal val="visible"/>
                                      </p:to>
                                    </p:set>
                                    <p:anim calcmode="discrete" valueType="clr">
                                      <p:cBhvr override="childStyle">
                                        <p:cTn id="14" dur="80"/>
                                        <p:tgtEl>
                                          <p:spTgt spid="1025"/>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1025"/>
                                        </p:tgtEl>
                                        <p:attrNameLst>
                                          <p:attrName>fillcolor</p:attrName>
                                        </p:attrNameLst>
                                      </p:cBhvr>
                                      <p:tavLst>
                                        <p:tav tm="0">
                                          <p:val>
                                            <p:clrVal>
                                              <a:schemeClr val="accent2"/>
                                            </p:clrVal>
                                          </p:val>
                                        </p:tav>
                                        <p:tav tm="50000">
                                          <p:val>
                                            <p:clrVal>
                                              <a:schemeClr val="hlink"/>
                                            </p:clrVal>
                                          </p:val>
                                        </p:tav>
                                      </p:tavLst>
                                    </p:anim>
                                    <p:set>
                                      <p:cBhvr>
                                        <p:cTn id="16" dur="80"/>
                                        <p:tgtEl>
                                          <p:spTgt spid="1025"/>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1"/>
          <p:cNvSpPr>
            <a:spLocks noChangeArrowheads="1"/>
          </p:cNvSpPr>
          <p:nvPr/>
        </p:nvSpPr>
        <p:spPr bwMode="auto">
          <a:xfrm>
            <a:off x="5214942" y="4357694"/>
            <a:ext cx="3643338"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kk-KZ"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Қант.</a:t>
            </a: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Қамыр және сироп дайындауда қолданылатын қантты ұяшық өлшемі 3мм  болатын електерден өткізеді, ал қантты сиропты ұяшық өлшемі 1,5 мм болатын електен сүзеді. Ұнды кондитер өндірісінде қанттың көп бөлігін пудраға айналдырып қолданады. Қантты ұрғыштары бар қондырғыда ұсақтайды. Ұзақ сақтау кезінде қантты пудра қатты кесектерге айналатындықтан, оны бірден қолданады. </a:t>
            </a:r>
            <a:endParaRPr kumimoji="0" lang="kk-KZ" sz="1800" b="0" i="0" u="none" strike="noStrike" cap="none" normalizeH="0" baseline="0" dirty="0" smtClean="0">
              <a:ln>
                <a:noFill/>
              </a:ln>
              <a:solidFill>
                <a:schemeClr val="tx1"/>
              </a:solidFill>
              <a:effectLst/>
              <a:latin typeface="Arial" pitchFamily="34" charset="0"/>
            </a:endParaRPr>
          </a:p>
        </p:txBody>
      </p:sp>
      <p:sp>
        <p:nvSpPr>
          <p:cNvPr id="39938" name="Rectangle 2"/>
          <p:cNvSpPr>
            <a:spLocks noChangeArrowheads="1"/>
          </p:cNvSpPr>
          <p:nvPr/>
        </p:nvSpPr>
        <p:spPr bwMode="auto">
          <a:xfrm>
            <a:off x="285720" y="229395"/>
            <a:ext cx="4572032"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kk-KZ"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Май.</a:t>
            </a: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Ұнды кондитерлік өнім өндірісінде қатты май (маргарин, сары май және т.б.) қолданылады. </a:t>
            </a:r>
            <a:endParaRPr kumimoji="0" lang="ru-RU" sz="14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Маргарин </a:t>
            </a:r>
            <a:r>
              <a:rPr kumimoji="0" lang="kk-KZ" sz="1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жоғарғы дисперсті, сүт пен су қосылған жануар және өсімдік майларының закваска түрінде дайындалатын эмульгирлі системалық қоспа болып табылады. Тағамдылық құндылығы мен физико-химиялық қасиетіне қарай маргарин сары майға ұқсас. Эмульгатор ретінде фосфатидті концентрат қолданылады. Дәмдегіш ретінде маргаринге </a:t>
            </a:r>
            <a:r>
              <a:rPr kumimoji="0" lang="kk-KZ" sz="1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тұз, қант, ванилин, сәйкес түс беру үшін бояғыш заттар, ал биологиялық құндылығын арттыру мақсатында </a:t>
            </a:r>
            <a:r>
              <a:rPr kumimoji="0" lang="kk-KZ" sz="1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сары май, қаймақ, витаминдер қосады. </a:t>
            </a:r>
            <a:endParaRPr kumimoji="0" lang="ru-RU" sz="14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Маргаринде бөтен иіс пен дәм болмау қажет, бірақ сүтті-қышқылды иіс болуы қажет, консистенциясы </a:t>
            </a:r>
            <a:r>
              <a:rPr kumimoji="0" lang="kk-KZ" sz="1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майысқақ, жеңіл балқитын, түсі </a:t>
            </a:r>
            <a:r>
              <a:rPr kumimoji="0" lang="kk-KZ" sz="1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ақтан ақшыл сарыға дейін. Майдың массалық үлесі </a:t>
            </a:r>
            <a:r>
              <a:rPr kumimoji="0" lang="kk-KZ" sz="1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82% төмен емес.</a:t>
            </a:r>
            <a:endParaRPr kumimoji="0" lang="ru-RU" sz="14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Маргаринді салқын, жетдетілген бөлмелерде  15</a:t>
            </a:r>
            <a:r>
              <a:rPr kumimoji="0" lang="kk-KZ" sz="14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0</a:t>
            </a: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 температурадан жоғары емес  жағдайда сақтайды.</a:t>
            </a:r>
            <a:endParaRPr kumimoji="0" lang="kk-KZ" sz="1400" b="0" i="0" u="none" strike="noStrike" cap="none" normalizeH="0" baseline="0" dirty="0" smtClean="0">
              <a:ln>
                <a:noFill/>
              </a:ln>
              <a:solidFill>
                <a:schemeClr val="tx1"/>
              </a:solidFill>
              <a:effectLst/>
              <a:latin typeface="Arial" pitchFamily="34" charset="0"/>
            </a:endParaRPr>
          </a:p>
        </p:txBody>
      </p:sp>
      <p:pic>
        <p:nvPicPr>
          <p:cNvPr id="5" name="Рисунок 4"/>
          <p:cNvPicPr/>
          <p:nvPr/>
        </p:nvPicPr>
        <p:blipFill>
          <a:blip r:embed="rId2" cstate="print"/>
          <a:srcRect/>
          <a:stretch>
            <a:fillRect/>
          </a:stretch>
        </p:blipFill>
        <p:spPr bwMode="auto">
          <a:xfrm>
            <a:off x="785786" y="4429132"/>
            <a:ext cx="3500462" cy="221457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Рисунок 5"/>
          <p:cNvPicPr/>
          <p:nvPr/>
        </p:nvPicPr>
        <p:blipFill>
          <a:blip r:embed="rId3" cstate="print"/>
          <a:srcRect/>
          <a:stretch>
            <a:fillRect/>
          </a:stretch>
        </p:blipFill>
        <p:spPr bwMode="auto">
          <a:xfrm>
            <a:off x="5429256" y="357166"/>
            <a:ext cx="3071834" cy="300039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par>
                                <p:cTn id="8" presetID="9"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dissolve">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
          <p:cNvSpPr>
            <a:spLocks noChangeArrowheads="1"/>
          </p:cNvSpPr>
          <p:nvPr/>
        </p:nvSpPr>
        <p:spPr bwMode="auto">
          <a:xfrm>
            <a:off x="142844" y="415191"/>
            <a:ext cx="3357586" cy="61247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kk-KZ"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Жұмыртқа</a:t>
            </a: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Өндіріске келіп түскен жұмыртқа алдымен сұрыпталып, содан соң сапанын овоскоппен анықтайды. Жұмыртқалық массаны дайындау алдында жұмыртқаларды төртсекциялы ваннада өңдейді. Бірінші секцияда жұмыртқаны жылы суда 5-10мин ұстайды, екінші секцияда 0,5% натрий карбонатымен және 2% натрий гидрокарбонатымен 40</a:t>
            </a:r>
            <a:r>
              <a:rPr kumimoji="0" lang="kk-KZ" sz="14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0</a:t>
            </a: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 температурада 5-10 мин өңдейді, үшінші секцияда 5 мин бойы 2 %-ті хлор ерітіндісі немесе 0,5 %-ті хлорамин ерітіндісінде жұмыртқаларды дезинфекциялайды, төртінші секцияда таза сумен 5 мин бойы өңдейді. Жуғыш ваннаның ішіндегі ерітінділерді бір сменада міндетті түрде 2 рет ауыстырып отырады. Өңделген жұмыртқаларды металдық пышақтар арқылы сындырып, олады ақуызы мен сарыуызын бөлек-бөлек немесе бірге етіп 5 жұмыртқа көлемінде ыдыстарға құяды. Бөтен иіс пен қабығының жоқтығын тексергеннен кейін, жұмыртқа массасын таза өндірістік тараға құяды. Содан соң ұяшық өлшемі 3мм-ден артық емес таттанбайтын шойыннан жасалған електен сүзеді.</a:t>
            </a:r>
            <a:endParaRPr kumimoji="0" lang="kk-KZ" sz="1800" b="0" i="0" u="none" strike="noStrike" cap="none" normalizeH="0" baseline="0" dirty="0" smtClean="0">
              <a:ln>
                <a:noFill/>
              </a:ln>
              <a:solidFill>
                <a:schemeClr val="tx1"/>
              </a:solidFill>
              <a:effectLst/>
              <a:latin typeface="Arial" pitchFamily="34" charset="0"/>
            </a:endParaRPr>
          </a:p>
        </p:txBody>
      </p:sp>
      <p:sp>
        <p:nvSpPr>
          <p:cNvPr id="40962" name="Rectangle 2"/>
          <p:cNvSpPr>
            <a:spLocks noChangeArrowheads="1"/>
          </p:cNvSpPr>
          <p:nvPr/>
        </p:nvSpPr>
        <p:spPr bwMode="auto">
          <a:xfrm>
            <a:off x="5500694" y="428604"/>
            <a:ext cx="3357522" cy="61247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kk-KZ"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Жаңғақ, миндаль. </a:t>
            </a: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Оларды сүрыптау машинасында немесе қолмен құрамындағы басқа қоспалардан тазартады. Жаңғақты қабығынан тазалау үшін алдымен қуырады да, сонан соң ұяшық диаметрі 3-4 мм болатын металдық електен өткізеді. Ал миндальді қабығынан тазарту үшін алдымен қайнаған суға 1 мин ұстайды, сосын салқын сумен жуып, 50-70</a:t>
            </a:r>
            <a:r>
              <a:rPr kumimoji="0" lang="kk-KZ" sz="14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0</a:t>
            </a: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 температурада кептіреді. </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Миндальді 2 түрде өндіреді: тәтті және ащы. Ащы миндальдың құрамында улы амигдалинді глюкозид бар. Сондықтан оны кондитер өндірісінде қолданбайды. Миндаль 50% майдан және 20% азотты қосылыстан тұрады. Сапасына қарай тәтті миндальді 3 түрлі сортта өндіреді: жоғарғы, бірінші және екінші. Жоғарғы сорт үшін ащы ядролар 1%-тен аспау қажет,бірінші сорт үшін - 3% және екінші сорт үшін - 5%.</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Миндаль ядроларын жақсы желдетілген, таза, құрғақ бөлмелерде, бөтен иіссіз, сақтау кезінде температура минус 15-тен плюс 20</a:t>
            </a:r>
            <a:r>
              <a:rPr kumimoji="0" lang="kk-KZ" sz="14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0</a:t>
            </a: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 дейін, салыстырмалы ауа ылғалдылығы 70% болатын складтарда сақтау қажет. </a:t>
            </a:r>
            <a:endParaRPr kumimoji="0" lang="kk-KZ" sz="1800" b="0" i="0" u="none" strike="noStrike" cap="none" normalizeH="0" baseline="0" dirty="0" smtClean="0">
              <a:ln>
                <a:noFill/>
              </a:ln>
              <a:solidFill>
                <a:schemeClr val="tx1"/>
              </a:solidFill>
              <a:effectLst/>
              <a:latin typeface="Arial" pitchFamily="34" charset="0"/>
            </a:endParaRPr>
          </a:p>
        </p:txBody>
      </p:sp>
      <p:pic>
        <p:nvPicPr>
          <p:cNvPr id="5" name="Рисунок 4"/>
          <p:cNvPicPr/>
          <p:nvPr/>
        </p:nvPicPr>
        <p:blipFill>
          <a:blip r:embed="rId2" cstate="print"/>
          <a:srcRect/>
          <a:stretch>
            <a:fillRect/>
          </a:stretch>
        </p:blipFill>
        <p:spPr bwMode="auto">
          <a:xfrm>
            <a:off x="3500430" y="571480"/>
            <a:ext cx="2000264" cy="15716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Рисунок 5"/>
          <p:cNvPicPr/>
          <p:nvPr/>
        </p:nvPicPr>
        <p:blipFill>
          <a:blip r:embed="rId3" cstate="print"/>
          <a:srcRect/>
          <a:stretch>
            <a:fillRect/>
          </a:stretch>
        </p:blipFill>
        <p:spPr bwMode="auto">
          <a:xfrm>
            <a:off x="3500430" y="4929198"/>
            <a:ext cx="2000264" cy="150019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0963" name="Picture 3"/>
          <p:cNvPicPr>
            <a:picLocks noChangeAspect="1" noChangeArrowheads="1"/>
          </p:cNvPicPr>
          <p:nvPr/>
        </p:nvPicPr>
        <p:blipFill>
          <a:blip r:embed="rId4" cstate="print"/>
          <a:srcRect/>
          <a:stretch>
            <a:fillRect/>
          </a:stretch>
        </p:blipFill>
        <p:spPr bwMode="auto">
          <a:xfrm>
            <a:off x="3500430" y="2143116"/>
            <a:ext cx="2000264" cy="135732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0964" name="Picture 4"/>
          <p:cNvPicPr>
            <a:picLocks noChangeAspect="1" noChangeArrowheads="1"/>
          </p:cNvPicPr>
          <p:nvPr/>
        </p:nvPicPr>
        <p:blipFill>
          <a:blip r:embed="rId5" cstate="print"/>
          <a:srcRect/>
          <a:stretch>
            <a:fillRect/>
          </a:stretch>
        </p:blipFill>
        <p:spPr bwMode="auto">
          <a:xfrm>
            <a:off x="3500430" y="3500438"/>
            <a:ext cx="2000264" cy="14287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40964"/>
                                        </p:tgtEl>
                                        <p:attrNameLst>
                                          <p:attrName>style.visibility</p:attrName>
                                        </p:attrNameLst>
                                      </p:cBhvr>
                                      <p:to>
                                        <p:strVal val="visible"/>
                                      </p:to>
                                    </p:set>
                                    <p:anim calcmode="lin" valueType="num">
                                      <p:cBhvr additive="base">
                                        <p:cTn id="7" dur="5000" fill="hold"/>
                                        <p:tgtEl>
                                          <p:spTgt spid="40964"/>
                                        </p:tgtEl>
                                        <p:attrNameLst>
                                          <p:attrName>ppt_x</p:attrName>
                                        </p:attrNameLst>
                                      </p:cBhvr>
                                      <p:tavLst>
                                        <p:tav tm="0">
                                          <p:val>
                                            <p:strVal val="#ppt_x"/>
                                          </p:val>
                                        </p:tav>
                                        <p:tav tm="100000">
                                          <p:val>
                                            <p:strVal val="#ppt_x"/>
                                          </p:val>
                                        </p:tav>
                                      </p:tavLst>
                                    </p:anim>
                                    <p:anim calcmode="lin" valueType="num">
                                      <p:cBhvr additive="base">
                                        <p:cTn id="8" dur="5000" fill="hold"/>
                                        <p:tgtEl>
                                          <p:spTgt spid="40964"/>
                                        </p:tgtEl>
                                        <p:attrNameLst>
                                          <p:attrName>ppt_y</p:attrName>
                                        </p:attrNameLst>
                                      </p:cBhvr>
                                      <p:tavLst>
                                        <p:tav tm="0">
                                          <p:val>
                                            <p:strVal val="1+#ppt_h/2"/>
                                          </p:val>
                                        </p:tav>
                                        <p:tav tm="100000">
                                          <p:val>
                                            <p:strVal val="#ppt_y"/>
                                          </p:val>
                                        </p:tav>
                                      </p:tavLst>
                                    </p:anim>
                                  </p:childTnLst>
                                </p:cTn>
                              </p:par>
                              <p:par>
                                <p:cTn id="9" presetID="7" presetClass="entr" presetSubtype="4" fill="hold" nodeType="withEffect">
                                  <p:stCondLst>
                                    <p:cond delay="0"/>
                                  </p:stCondLst>
                                  <p:childTnLst>
                                    <p:set>
                                      <p:cBhvr>
                                        <p:cTn id="10" dur="1" fill="hold">
                                          <p:stCondLst>
                                            <p:cond delay="0"/>
                                          </p:stCondLst>
                                        </p:cTn>
                                        <p:tgtEl>
                                          <p:spTgt spid="40963"/>
                                        </p:tgtEl>
                                        <p:attrNameLst>
                                          <p:attrName>style.visibility</p:attrName>
                                        </p:attrNameLst>
                                      </p:cBhvr>
                                      <p:to>
                                        <p:strVal val="visible"/>
                                      </p:to>
                                    </p:set>
                                    <p:anim calcmode="lin" valueType="num">
                                      <p:cBhvr additive="base">
                                        <p:cTn id="11" dur="5000" fill="hold"/>
                                        <p:tgtEl>
                                          <p:spTgt spid="40963"/>
                                        </p:tgtEl>
                                        <p:attrNameLst>
                                          <p:attrName>ppt_x</p:attrName>
                                        </p:attrNameLst>
                                      </p:cBhvr>
                                      <p:tavLst>
                                        <p:tav tm="0">
                                          <p:val>
                                            <p:strVal val="#ppt_x"/>
                                          </p:val>
                                        </p:tav>
                                        <p:tav tm="100000">
                                          <p:val>
                                            <p:strVal val="#ppt_x"/>
                                          </p:val>
                                        </p:tav>
                                      </p:tavLst>
                                    </p:anim>
                                    <p:anim calcmode="lin" valueType="num">
                                      <p:cBhvr additive="base">
                                        <p:cTn id="12" dur="5000" fill="hold"/>
                                        <p:tgtEl>
                                          <p:spTgt spid="40963"/>
                                        </p:tgtEl>
                                        <p:attrNameLst>
                                          <p:attrName>ppt_y</p:attrName>
                                        </p:attrNameLst>
                                      </p:cBhvr>
                                      <p:tavLst>
                                        <p:tav tm="0">
                                          <p:val>
                                            <p:strVal val="1+#ppt_h/2"/>
                                          </p:val>
                                        </p:tav>
                                        <p:tav tm="100000">
                                          <p:val>
                                            <p:strVal val="#ppt_y"/>
                                          </p:val>
                                        </p:tav>
                                      </p:tavLst>
                                    </p:anim>
                                  </p:childTnLst>
                                </p:cTn>
                              </p:par>
                              <p:par>
                                <p:cTn id="13" presetID="7" presetClass="entr" presetSubtype="4"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0" fill="hold"/>
                                        <p:tgtEl>
                                          <p:spTgt spid="5"/>
                                        </p:tgtEl>
                                        <p:attrNameLst>
                                          <p:attrName>ppt_x</p:attrName>
                                        </p:attrNameLst>
                                      </p:cBhvr>
                                      <p:tavLst>
                                        <p:tav tm="0">
                                          <p:val>
                                            <p:strVal val="#ppt_x"/>
                                          </p:val>
                                        </p:tav>
                                        <p:tav tm="100000">
                                          <p:val>
                                            <p:strVal val="#ppt_x"/>
                                          </p:val>
                                        </p:tav>
                                      </p:tavLst>
                                    </p:anim>
                                    <p:anim calcmode="lin" valueType="num">
                                      <p:cBhvr additive="base">
                                        <p:cTn id="16" dur="5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1"/>
          <p:cNvSpPr>
            <a:spLocks noChangeArrowheads="1"/>
          </p:cNvSpPr>
          <p:nvPr/>
        </p:nvSpPr>
        <p:spPr bwMode="auto">
          <a:xfrm>
            <a:off x="500034" y="285728"/>
            <a:ext cx="5429288" cy="40318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kk-KZ" sz="15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Изюм. </a:t>
            </a:r>
            <a:r>
              <a:rPr kumimoji="0" lang="kk-KZ" sz="15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Изюм </a:t>
            </a:r>
            <a:r>
              <a:rPr kumimoji="0" lang="kk-KZ" sz="15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kk-KZ" sz="15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жүзім жемісінің кептірілген түрі. Кептіру ұзақтығы 4-9 күн. Кептіруді күн көзінде немесе көлеңкеде жүргізеді.</a:t>
            </a:r>
            <a:endParaRPr kumimoji="0" lang="ru-RU" sz="1500" b="0" i="0" u="none" strike="noStrike" cap="none" normalizeH="0" baseline="0" dirty="0" smtClean="0">
              <a:ln>
                <a:noFill/>
              </a:ln>
              <a:solidFill>
                <a:schemeClr val="tx1"/>
              </a:solidFill>
              <a:effectLst/>
              <a:latin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kk-KZ" sz="15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Кептірілген жүзім дәндерінің көп бөлігін арнайы өндіріс орындарында өңдейді. Оларды тазалап, өлшемі бойынша сұрыптайды, құрамындағы щаң, топырақтан арылту үшін сумен жуады да, қайта кептіреді. Изюмді </a:t>
            </a:r>
            <a:endParaRPr kumimoji="0" lang="ru-RU" sz="1500" b="0" i="0" u="none" strike="noStrike" cap="none" normalizeH="0" baseline="0" dirty="0" smtClean="0">
              <a:ln>
                <a:noFill/>
              </a:ln>
              <a:solidFill>
                <a:schemeClr val="tx1"/>
              </a:solidFill>
              <a:effectLst/>
              <a:latin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kk-KZ" sz="15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3 сортта өндіреді: жоғарғы, бірінші, екінші сорттар.</a:t>
            </a:r>
            <a:endParaRPr kumimoji="0" lang="ru-RU" sz="1500" b="0" i="0" u="none" strike="noStrike" cap="none" normalizeH="0" baseline="0" dirty="0" smtClean="0">
              <a:ln>
                <a:noFill/>
              </a:ln>
              <a:solidFill>
                <a:schemeClr val="tx1"/>
              </a:solidFill>
              <a:effectLst/>
              <a:latin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kk-KZ" sz="15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Изюммің дәмі бөтен дәмсіз тәтті-ащылау болу қажет. Түсі </a:t>
            </a:r>
            <a:r>
              <a:rPr kumimoji="0" lang="kk-KZ" sz="15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kk-KZ" sz="15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жүзім түріне байланысты ақшыл жасылдан қараға дейін болады.</a:t>
            </a:r>
            <a:endParaRPr kumimoji="0" lang="ru-RU" sz="1500" b="0" i="0" u="none" strike="noStrike" cap="none" normalizeH="0" baseline="0" dirty="0" smtClean="0">
              <a:ln>
                <a:noFill/>
              </a:ln>
              <a:solidFill>
                <a:schemeClr val="tx1"/>
              </a:solidFill>
              <a:effectLst/>
              <a:latin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kk-KZ" sz="15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Ылғалдылықтың массалық үлесі, түріне байланысты, 17 </a:t>
            </a:r>
            <a:r>
              <a:rPr kumimoji="0" lang="kk-KZ" sz="15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kk-KZ" sz="15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19%-тен аспау қажет, ал күкірт диоксиді </a:t>
            </a:r>
            <a:r>
              <a:rPr kumimoji="0" lang="kk-KZ" sz="15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kk-KZ" sz="15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0,01%.</a:t>
            </a:r>
            <a:endParaRPr kumimoji="0" lang="ru-RU" sz="1500" b="0" i="0" u="none" strike="noStrike" cap="none" normalizeH="0" baseline="0" dirty="0" smtClean="0">
              <a:ln>
                <a:noFill/>
              </a:ln>
              <a:solidFill>
                <a:schemeClr val="tx1"/>
              </a:solidFill>
              <a:effectLst/>
              <a:latin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kk-KZ" sz="15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Изюмді салыстырмалы ауа ылғалдылығы 70%, температурасы 5-20</a:t>
            </a:r>
            <a:r>
              <a:rPr kumimoji="0" lang="kk-KZ" sz="15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0</a:t>
            </a:r>
            <a:r>
              <a:rPr kumimoji="0" lang="kk-KZ" sz="15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 зиянкестермен зақымдалман қоймаларда сақталу керек.</a:t>
            </a:r>
            <a:endParaRPr kumimoji="0" lang="ru-RU" sz="1500" b="0" i="0" u="none" strike="noStrike" cap="none" normalizeH="0" baseline="0" dirty="0" smtClean="0">
              <a:ln>
                <a:noFill/>
              </a:ln>
              <a:solidFill>
                <a:schemeClr val="tx1"/>
              </a:solidFill>
              <a:effectLst/>
              <a:latin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kk-KZ"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kk-KZ" sz="1600" b="0" i="0" u="none" strike="noStrike" cap="none" normalizeH="0" baseline="0" dirty="0" smtClean="0">
              <a:ln>
                <a:noFill/>
              </a:ln>
              <a:solidFill>
                <a:schemeClr val="tx1"/>
              </a:solidFill>
              <a:effectLst/>
              <a:latin typeface="Arial" pitchFamily="34" charset="0"/>
            </a:endParaRPr>
          </a:p>
        </p:txBody>
      </p:sp>
      <p:pic>
        <p:nvPicPr>
          <p:cNvPr id="4" name="Рисунок 3"/>
          <p:cNvPicPr/>
          <p:nvPr/>
        </p:nvPicPr>
        <p:blipFill>
          <a:blip r:embed="rId2" cstate="print"/>
          <a:srcRect/>
          <a:stretch>
            <a:fillRect/>
          </a:stretch>
        </p:blipFill>
        <p:spPr bwMode="auto">
          <a:xfrm>
            <a:off x="6143636" y="571480"/>
            <a:ext cx="2643206" cy="2571768"/>
          </a:xfrm>
          <a:prstGeom prst="roundRect">
            <a:avLst>
              <a:gd name="adj" fmla="val 8594"/>
            </a:avLst>
          </a:prstGeom>
          <a:solidFill>
            <a:srgbClr val="FFFFFF">
              <a:shade val="85000"/>
            </a:srgbClr>
          </a:solidFill>
          <a:ln>
            <a:noFill/>
          </a:ln>
          <a:effectLst>
            <a:outerShdw blurRad="127000" dist="38100" dir="2700000" algn="ctr">
              <a:srgbClr val="000000">
                <a:alpha val="45000"/>
              </a:srgbClr>
            </a:outerShdw>
            <a:reflection blurRad="12700" stA="38000" endPos="28000" dist="5000" dir="5400000" sy="-100000" algn="bl" rotWithShape="0"/>
          </a:effectLst>
          <a:scene3d>
            <a:camera prst="perspectiveFront" fov="2700000">
              <a:rot lat="20376000" lon="1938000" rev="20112001"/>
            </a:camera>
            <a:lightRig rig="soft" dir="t">
              <a:rot lat="0" lon="0" rev="0"/>
            </a:lightRig>
          </a:scene3d>
          <a:sp3d prstMaterial="translucentPowder">
            <a:bevelT w="203200" h="50800" prst="softRound"/>
          </a:sp3d>
        </p:spPr>
      </p:pic>
      <p:sp>
        <p:nvSpPr>
          <p:cNvPr id="41986" name="Rectangle 2"/>
          <p:cNvSpPr>
            <a:spLocks noChangeArrowheads="1"/>
          </p:cNvSpPr>
          <p:nvPr/>
        </p:nvSpPr>
        <p:spPr bwMode="auto">
          <a:xfrm>
            <a:off x="428596" y="4214818"/>
            <a:ext cx="7929554" cy="238674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kk-KZ"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kk-KZ" sz="16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Татымды заттар.</a:t>
            </a:r>
            <a:r>
              <a:rPr kumimoji="0" lang="kk-KZ"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Өсімдіктердің кептірілген бөлшектерін татымды заттар дейміз. Олар өзінің бөлшектерінде спецификалық иіске және ащы дәмге ие ароматикалық заттарды жинайды.Осындай заттар тропикалық өсімдіктерінде кең таралған. Татымды заттар ретінде өсімдіктер тұқымдары (мускат жаңғағы), жемістерді (анис), гүлдерді және олардың бөлшектерін (қалампыр), қабықты (дәм қабығы), тамырларды (зімбір) пайдаланады. Татымды заттарды ұнды кондитер өндірісінде (пряник), шығыс тәттіліктер, яғни шоколад пен конфеттің кейбір сорттарының өндірісінде қолданады. </a:t>
            </a:r>
            <a:r>
              <a:rPr kumimoji="0" lang="kk-KZ" sz="1600" b="1"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 </a:t>
            </a:r>
            <a:endParaRPr kumimoji="0" lang="kk-KZ"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kk-KZ"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Өндірісте қолданар алдында оны қабығынан, құрамындағы шөпшар қоспадан тазалап, уақтатып, ұяшық диаметрі 2,5мм болатын електен елейді. </a:t>
            </a:r>
            <a:endParaRPr kumimoji="0" lang="kk-KZ" sz="1600" b="0" i="0" u="none" strike="noStrike" cap="none" normalizeH="0" baseline="0" dirty="0" smtClean="0">
              <a:ln>
                <a:noFill/>
              </a:ln>
              <a:solidFill>
                <a:schemeClr val="tx1"/>
              </a:solidFill>
              <a:effectLst/>
              <a:latin typeface="Arial" pitchFamily="34"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214282" y="1714488"/>
            <a:ext cx="8229600" cy="623870"/>
          </a:xfrm>
        </p:spPr>
        <p:txBody>
          <a:bodyPr>
            <a:normAutofit fontScale="90000"/>
          </a:bodyPr>
          <a:lstStyle/>
          <a:p>
            <a:r>
              <a:rPr lang="kk-KZ" dirty="0" smtClean="0">
                <a:latin typeface="Times New Roman" pitchFamily="18" charset="0"/>
                <a:cs typeface="Times New Roman" pitchFamily="18" charset="0"/>
              </a:rPr>
              <a:t>Әдебиетке  шолу</a:t>
            </a:r>
            <a:r>
              <a:rPr lang="ru-RU" dirty="0" smtClean="0"/>
              <a:t/>
            </a:r>
            <a:br>
              <a:rPr lang="ru-RU" dirty="0" smtClean="0"/>
            </a:br>
            <a:endParaRPr lang="ru-RU" dirty="0"/>
          </a:p>
        </p:txBody>
      </p:sp>
      <p:sp>
        <p:nvSpPr>
          <p:cNvPr id="17409" name="Rectangle 1"/>
          <p:cNvSpPr>
            <a:spLocks noChangeArrowheads="1"/>
          </p:cNvSpPr>
          <p:nvPr/>
        </p:nvSpPr>
        <p:spPr bwMode="auto">
          <a:xfrm>
            <a:off x="142844" y="1643050"/>
            <a:ext cx="3000396"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kk-KZ" sz="2800" b="0" i="0" u="none" strike="noStrike" cap="none" normalizeH="0" baseline="0" dirty="0" smtClean="0">
                <a:ln>
                  <a:noFill/>
                </a:ln>
                <a:solidFill>
                  <a:schemeClr val="tx1"/>
                </a:solidFill>
                <a:effectLst/>
                <a:latin typeface="Arial" pitchFamily="34" charset="0"/>
              </a:rPr>
              <a:t>Пряниктерді</a:t>
            </a:r>
            <a:r>
              <a:rPr kumimoji="0" lang="kk-KZ" sz="2800" b="0" i="0" u="none" strike="noStrike" cap="none" normalizeH="0" dirty="0" smtClean="0">
                <a:ln>
                  <a:noFill/>
                </a:ln>
                <a:solidFill>
                  <a:schemeClr val="tx1"/>
                </a:solidFill>
                <a:effectLst/>
                <a:latin typeface="Arial" pitchFamily="34" charset="0"/>
              </a:rPr>
              <a:t> функционалдық тағайындау</a:t>
            </a:r>
            <a:endParaRPr kumimoji="0" lang="kk-KZ" sz="2800" b="0" i="0" u="none" strike="noStrike" cap="none" normalizeH="0" baseline="0" dirty="0" smtClean="0">
              <a:ln>
                <a:noFill/>
              </a:ln>
              <a:solidFill>
                <a:schemeClr val="tx1"/>
              </a:solidFill>
              <a:effectLst/>
              <a:latin typeface="Arial" pitchFamily="34" charset="0"/>
            </a:endParaRPr>
          </a:p>
        </p:txBody>
      </p:sp>
      <p:sp>
        <p:nvSpPr>
          <p:cNvPr id="17410" name="Rectangle 2"/>
          <p:cNvSpPr>
            <a:spLocks noChangeArrowheads="1"/>
          </p:cNvSpPr>
          <p:nvPr/>
        </p:nvSpPr>
        <p:spPr bwMode="auto">
          <a:xfrm>
            <a:off x="3357554" y="1857364"/>
            <a:ext cx="5357786" cy="461664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Грузиядағы болып жататын экономикалық және әлеуметтiк өрнектеулердiң шарттарындағы, кiрiгу және азық-түлiк индустриясының дамытуының негiзгi бағыттарының бiрi шетел тегiнiң түрлi азықтарын iшкi нарықтың дәмдi және емдiк  алдын алу қасиетіне ие болатын бәсекеге лайық өнiмнің жаңа түрлерiнiң жасауы болды. Экономикалық азық-түлiк өнiмiнiң ассортиментi </a:t>
            </a:r>
            <a:r>
              <a:rPr kumimoji="0" lang="kk-KZ" sz="1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тұрғындардың әртүрлi топтарының бағалы және түрлi азық-түлiк өнiмдерi мен қамтамасыз етіп, қоректенудiң тиiмдi құрылымының қазiргi ғылыми ұсыныстарының есепке алынуы жергiлiктi шикiзат қорларының кешендi қолдануының негiзiнде түрлi кеңейту.Нақтылы немесе функционалдық қоректенудiң өнiм топтарының азық-түлiк жаңа өнiмiн дәрігерлердің пiкiрiнше жетiлдiру керек, соның iшiнде бағытталған  қасиеттерi бар шикiзатты қолданып жаңа түрлердiң дайындалуын алдын алу керек.Сирек кездесетiн құндылығы бар, оның химиялық жолмен  анықталатын топинамбур. Топинамбурдың түйнектерi арасында 80 % инулинды құрайтын қурап қалған заттар бар, олар түрдiң полифруктозасы полисахарид 20 % болады. Инулинді жоғарылату, қандағы Сахарозаның фруктозаға дейiн ажырауына әкеледі. Сондықтан топинамбурдан бұйым сусамыр және  семiрудi емдеуде қолдануға  болады. </a:t>
            </a:r>
            <a:endParaRPr kumimoji="0" lang="kk-KZ" sz="1800" b="0" i="0" u="none" strike="noStrike" cap="none" normalizeH="0" baseline="0" dirty="0" smtClean="0">
              <a:ln>
                <a:noFill/>
              </a:ln>
              <a:solidFill>
                <a:schemeClr val="tx1"/>
              </a:solidFill>
              <a:effectLst/>
              <a:latin typeface="Arial" pitchFamily="34" charset="0"/>
            </a:endParaRPr>
          </a:p>
        </p:txBody>
      </p:sp>
      <p:pic>
        <p:nvPicPr>
          <p:cNvPr id="10" name="Рисунок 9"/>
          <p:cNvPicPr/>
          <p:nvPr/>
        </p:nvPicPr>
        <p:blipFill>
          <a:blip r:embed="rId2" cstate="print"/>
          <a:srcRect/>
          <a:stretch>
            <a:fillRect/>
          </a:stretch>
        </p:blipFill>
        <p:spPr bwMode="auto">
          <a:xfrm>
            <a:off x="0" y="0"/>
            <a:ext cx="2143140" cy="1000108"/>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13" name="Рисунок 12"/>
          <p:cNvPicPr/>
          <p:nvPr/>
        </p:nvPicPr>
        <p:blipFill>
          <a:blip r:embed="rId3" cstate="print"/>
          <a:srcRect/>
          <a:stretch>
            <a:fillRect/>
          </a:stretch>
        </p:blipFill>
        <p:spPr bwMode="auto">
          <a:xfrm>
            <a:off x="7215206" y="0"/>
            <a:ext cx="1928794" cy="1000108"/>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14" name="Рисунок 13"/>
          <p:cNvPicPr/>
          <p:nvPr/>
        </p:nvPicPr>
        <p:blipFill>
          <a:blip r:embed="rId4" cstate="print"/>
          <a:srcRect/>
          <a:stretch>
            <a:fillRect/>
          </a:stretch>
        </p:blipFill>
        <p:spPr bwMode="auto">
          <a:xfrm>
            <a:off x="3714744" y="0"/>
            <a:ext cx="1928826" cy="1000108"/>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15" name="Рисунок 14"/>
          <p:cNvPicPr/>
          <p:nvPr/>
        </p:nvPicPr>
        <p:blipFill>
          <a:blip r:embed="rId5" cstate="print"/>
          <a:srcRect/>
          <a:stretch>
            <a:fillRect/>
          </a:stretch>
        </p:blipFill>
        <p:spPr bwMode="auto">
          <a:xfrm>
            <a:off x="5572132" y="0"/>
            <a:ext cx="1785950" cy="1000107"/>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16" name="Рисунок 15"/>
          <p:cNvPicPr/>
          <p:nvPr/>
        </p:nvPicPr>
        <p:blipFill>
          <a:blip r:embed="rId6" cstate="print"/>
          <a:srcRect/>
          <a:stretch>
            <a:fillRect/>
          </a:stretch>
        </p:blipFill>
        <p:spPr bwMode="auto">
          <a:xfrm>
            <a:off x="1857356" y="0"/>
            <a:ext cx="2214578" cy="1000108"/>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amond(in)">
                                      <p:cBhvr>
                                        <p:cTn id="7" dur="2000"/>
                                        <p:tgtEl>
                                          <p:spTgt spid="10"/>
                                        </p:tgtEl>
                                      </p:cBhvr>
                                    </p:animEffect>
                                  </p:childTnLst>
                                </p:cTn>
                              </p:par>
                              <p:par>
                                <p:cTn id="8" presetID="8" presetClass="entr" presetSubtype="16"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diamond(in)">
                                      <p:cBhvr>
                                        <p:cTn id="10" dur="2000"/>
                                        <p:tgtEl>
                                          <p:spTgt spid="16"/>
                                        </p:tgtEl>
                                      </p:cBhvr>
                                    </p:animEffect>
                                  </p:childTnLst>
                                </p:cTn>
                              </p:par>
                              <p:par>
                                <p:cTn id="11" presetID="8" presetClass="entr" presetSubtype="16"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diamond(in)">
                                      <p:cBhvr>
                                        <p:cTn id="13" dur="2000"/>
                                        <p:tgtEl>
                                          <p:spTgt spid="14"/>
                                        </p:tgtEl>
                                      </p:cBhvr>
                                    </p:animEffect>
                                  </p:childTnLst>
                                </p:cTn>
                              </p:par>
                              <p:par>
                                <p:cTn id="14" presetID="8" presetClass="entr" presetSubtype="16" fill="hold"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diamond(in)">
                                      <p:cBhvr>
                                        <p:cTn id="16" dur="2000"/>
                                        <p:tgtEl>
                                          <p:spTgt spid="15"/>
                                        </p:tgtEl>
                                      </p:cBhvr>
                                    </p:animEffect>
                                  </p:childTnLst>
                                </p:cTn>
                              </p:par>
                              <p:par>
                                <p:cTn id="17" presetID="8" presetClass="entr" presetSubtype="16"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diamond(in)">
                                      <p:cBhvr>
                                        <p:cTn id="19"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285860"/>
            <a:ext cx="8229600" cy="5072098"/>
          </a:xfrm>
        </p:spPr>
        <p:txBody>
          <a:bodyPr>
            <a:normAutofit fontScale="55000" lnSpcReduction="20000"/>
          </a:bodyPr>
          <a:lstStyle/>
          <a:p>
            <a:endParaRPr lang="kk-KZ" sz="3200" dirty="0" smtClean="0">
              <a:latin typeface="Times New Roman" pitchFamily="18" charset="0"/>
              <a:cs typeface="Times New Roman" pitchFamily="18" charset="0"/>
            </a:endParaRPr>
          </a:p>
          <a:p>
            <a:endParaRPr lang="kk-KZ" sz="3200" dirty="0" smtClean="0">
              <a:latin typeface="Times New Roman" pitchFamily="18" charset="0"/>
              <a:cs typeface="Times New Roman" pitchFamily="18" charset="0"/>
            </a:endParaRPr>
          </a:p>
          <a:p>
            <a:r>
              <a:rPr lang="kk-KZ" sz="3200" dirty="0" smtClean="0">
                <a:latin typeface="Times New Roman" pitchFamily="18" charset="0"/>
                <a:cs typeface="Times New Roman" pitchFamily="18" charset="0"/>
              </a:rPr>
              <a:t>Топинамбур түйнек болатын инулин және пектиндер.Ауыр металлдарды, улы тұздарды, холестериндерді, радионуклидтерді организмнен шығарады. Топинамбурдың түйнектерi белоктердiң үлкен сандарында болады.Негiзгi тiршiлiк маңыздылары микроэлементтер, клетчатка. Топинамбурдың Грузиядағы атауы топырақ алма, оны алды тек қана ауылшаруашылық фермалардың бөлiндiлерiне өсiреді.Әдеби мәлiметтерде топинамбур жем, азық-түлiк және техникалық мақсаттар үшiн өнiмнiң бiр уақыттағы қолдануы бар белсендi мелиоранттарының бiрi бола алады. Қоректенудiң коррекциясы үшiн өте ыңғайлы өнiмдер – ұннан жасалған кондитер бұйымдары, тұрақты сұраныспен тұрғында пайдаланатын пряниктер. Топинамбур қысқы мерзiмге өсiретiн және топырақтағы қасиеттi жақсы сақтайтын, қосымша жылулық өңдеудi ерекшелiктiң мақсатымен байланысты бiрiншi бидай ұннан қайнататын пряниктiң жаңа сортының өңдеуiне Пидың топинамбурдың түйнектерiнен жаңадан жасаулы пюренiң қолдануын мүмкiндiктiң зерттеулерi жүргiзiлдi. Лабораториялық шарттарда рецептурасының негiзiнепряниктердiң рецептурасы Солтүстiк қабылданған пряниктер пiсiрдi. Қамырға да, шамаға да пюрелердi кiргiздi. Пюре сан қурап қалған заттардың мазмұнының есепке алуымен анықтады. Пюре дымқылдықты 78-80 % құрайды, шама - 19-20 %, тест - 25-26 %.0 Сонымен бiрге, ұнның 10, 20 және 30 % массасына санындағы пюрелерге толықсытты Сахара мөлшерлеуiн 5, 7 және 10 %ке азайтты. </a:t>
            </a:r>
            <a:endParaRPr lang="ru-RU" sz="3200" dirty="0" smtClean="0">
              <a:latin typeface="Times New Roman" pitchFamily="18" charset="0"/>
              <a:cs typeface="Times New Roman" pitchFamily="18" charset="0"/>
            </a:endParaRPr>
          </a:p>
          <a:p>
            <a:endParaRPr lang="ru-RU" dirty="0"/>
          </a:p>
        </p:txBody>
      </p:sp>
      <p:pic>
        <p:nvPicPr>
          <p:cNvPr id="5" name="Рисунок 4"/>
          <p:cNvPicPr/>
          <p:nvPr/>
        </p:nvPicPr>
        <p:blipFill>
          <a:blip r:embed="rId2" cstate="print"/>
          <a:srcRect/>
          <a:stretch>
            <a:fillRect/>
          </a:stretch>
        </p:blipFill>
        <p:spPr bwMode="auto">
          <a:xfrm>
            <a:off x="7358082" y="0"/>
            <a:ext cx="1785918" cy="1142984"/>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6" name="Рисунок 5"/>
          <p:cNvPicPr/>
          <p:nvPr/>
        </p:nvPicPr>
        <p:blipFill>
          <a:blip r:embed="rId3" cstate="print"/>
          <a:srcRect/>
          <a:stretch>
            <a:fillRect/>
          </a:stretch>
        </p:blipFill>
        <p:spPr bwMode="auto">
          <a:xfrm>
            <a:off x="0" y="0"/>
            <a:ext cx="2000232" cy="1142984"/>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7" name="Рисунок 6"/>
          <p:cNvPicPr/>
          <p:nvPr/>
        </p:nvPicPr>
        <p:blipFill>
          <a:blip r:embed="rId4" cstate="print"/>
          <a:srcRect/>
          <a:stretch>
            <a:fillRect/>
          </a:stretch>
        </p:blipFill>
        <p:spPr bwMode="auto">
          <a:xfrm>
            <a:off x="5715008" y="0"/>
            <a:ext cx="1643074" cy="1142984"/>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8" name="Рисунок 7"/>
          <p:cNvPicPr/>
          <p:nvPr/>
        </p:nvPicPr>
        <p:blipFill>
          <a:blip r:embed="rId5" cstate="print"/>
          <a:srcRect/>
          <a:stretch>
            <a:fillRect/>
          </a:stretch>
        </p:blipFill>
        <p:spPr bwMode="auto">
          <a:xfrm>
            <a:off x="3786182" y="0"/>
            <a:ext cx="1928826" cy="1142983"/>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9" name="Рисунок 8"/>
          <p:cNvPicPr/>
          <p:nvPr/>
        </p:nvPicPr>
        <p:blipFill>
          <a:blip r:embed="rId6" cstate="print"/>
          <a:srcRect/>
          <a:stretch>
            <a:fillRect/>
          </a:stretch>
        </p:blipFill>
        <p:spPr bwMode="auto">
          <a:xfrm>
            <a:off x="2000232" y="0"/>
            <a:ext cx="1785950" cy="1142984"/>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ppt_x</p:attrName>
                                        </p:attrNameLst>
                                      </p:cBhvr>
                                      <p:tavLst>
                                        <p:tav tm="0">
                                          <p:val>
                                            <p:strVal val="#ppt_x-.2"/>
                                          </p:val>
                                        </p:tav>
                                        <p:tav tm="100000">
                                          <p:val>
                                            <p:strVal val="#ppt_x"/>
                                          </p:val>
                                        </p:tav>
                                      </p:tavLst>
                                    </p:anim>
                                    <p:anim calcmode="lin" valueType="num">
                                      <p:cBhvr>
                                        <p:cTn id="8"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9" dur="1000"/>
                                        <p:tgtEl>
                                          <p:spTgt spid="6"/>
                                        </p:tgtEl>
                                      </p:cBhvr>
                                    </p:animEffect>
                                  </p:childTnLst>
                                </p:cTn>
                              </p:par>
                              <p:par>
                                <p:cTn id="10" presetID="29" presetClass="entr" presetSubtype="0"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1000" fill="hold"/>
                                        <p:tgtEl>
                                          <p:spTgt spid="9"/>
                                        </p:tgtEl>
                                        <p:attrNameLst>
                                          <p:attrName>ppt_x</p:attrName>
                                        </p:attrNameLst>
                                      </p:cBhvr>
                                      <p:tavLst>
                                        <p:tav tm="0">
                                          <p:val>
                                            <p:strVal val="#ppt_x-.2"/>
                                          </p:val>
                                        </p:tav>
                                        <p:tav tm="100000">
                                          <p:val>
                                            <p:strVal val="#ppt_x"/>
                                          </p:val>
                                        </p:tav>
                                      </p:tavLst>
                                    </p:anim>
                                    <p:anim calcmode="lin" valueType="num">
                                      <p:cBhvr>
                                        <p:cTn id="13"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14" dur="1000"/>
                                        <p:tgtEl>
                                          <p:spTgt spid="9"/>
                                        </p:tgtEl>
                                      </p:cBhvr>
                                    </p:animEffect>
                                  </p:childTnLst>
                                </p:cTn>
                              </p:par>
                              <p:par>
                                <p:cTn id="15" presetID="29"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1000" fill="hold"/>
                                        <p:tgtEl>
                                          <p:spTgt spid="8"/>
                                        </p:tgtEl>
                                        <p:attrNameLst>
                                          <p:attrName>ppt_x</p:attrName>
                                        </p:attrNameLst>
                                      </p:cBhvr>
                                      <p:tavLst>
                                        <p:tav tm="0">
                                          <p:val>
                                            <p:strVal val="#ppt_x-.2"/>
                                          </p:val>
                                        </p:tav>
                                        <p:tav tm="100000">
                                          <p:val>
                                            <p:strVal val="#ppt_x"/>
                                          </p:val>
                                        </p:tav>
                                      </p:tavLst>
                                    </p:anim>
                                    <p:anim calcmode="lin" valueType="num">
                                      <p:cBhvr>
                                        <p:cTn id="18"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19" dur="1000"/>
                                        <p:tgtEl>
                                          <p:spTgt spid="8"/>
                                        </p:tgtEl>
                                      </p:cBhvr>
                                    </p:animEffect>
                                  </p:childTnLst>
                                </p:cTn>
                              </p:par>
                              <p:par>
                                <p:cTn id="20" presetID="29"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1000" fill="hold"/>
                                        <p:tgtEl>
                                          <p:spTgt spid="7"/>
                                        </p:tgtEl>
                                        <p:attrNameLst>
                                          <p:attrName>ppt_x</p:attrName>
                                        </p:attrNameLst>
                                      </p:cBhvr>
                                      <p:tavLst>
                                        <p:tav tm="0">
                                          <p:val>
                                            <p:strVal val="#ppt_x-.2"/>
                                          </p:val>
                                        </p:tav>
                                        <p:tav tm="100000">
                                          <p:val>
                                            <p:strVal val="#ppt_x"/>
                                          </p:val>
                                        </p:tav>
                                      </p:tavLst>
                                    </p:anim>
                                    <p:anim calcmode="lin" valueType="num">
                                      <p:cBhvr>
                                        <p:cTn id="23"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24" dur="1000"/>
                                        <p:tgtEl>
                                          <p:spTgt spid="7"/>
                                        </p:tgtEl>
                                      </p:cBhvr>
                                    </p:animEffect>
                                  </p:childTnLst>
                                </p:cTn>
                              </p:par>
                              <p:par>
                                <p:cTn id="25" presetID="29"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1000" fill="hold"/>
                                        <p:tgtEl>
                                          <p:spTgt spid="5"/>
                                        </p:tgtEl>
                                        <p:attrNameLst>
                                          <p:attrName>ppt_x</p:attrName>
                                        </p:attrNameLst>
                                      </p:cBhvr>
                                      <p:tavLst>
                                        <p:tav tm="0">
                                          <p:val>
                                            <p:strVal val="#ppt_x-.2"/>
                                          </p:val>
                                        </p:tav>
                                        <p:tav tm="100000">
                                          <p:val>
                                            <p:strVal val="#ppt_x"/>
                                          </p:val>
                                        </p:tav>
                                      </p:tavLst>
                                    </p:anim>
                                    <p:anim calcmode="lin" valueType="num">
                                      <p:cBhvr>
                                        <p:cTn id="2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2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Заголовок 8"/>
          <p:cNvSpPr>
            <a:spLocks noGrp="1"/>
          </p:cNvSpPr>
          <p:nvPr>
            <p:ph type="title"/>
          </p:nvPr>
        </p:nvSpPr>
        <p:spPr>
          <a:xfrm>
            <a:off x="6072198" y="1214422"/>
            <a:ext cx="2828916" cy="2500322"/>
          </a:xfrm>
        </p:spPr>
        <p:txBody>
          <a:bodyPr>
            <a:normAutofit fontScale="90000"/>
          </a:bodyPr>
          <a:lstStyle/>
          <a:p>
            <a:r>
              <a:rPr lang="kk-KZ" dirty="0" smtClean="0"/>
              <a:t/>
            </a:r>
            <a:br>
              <a:rPr lang="kk-KZ" dirty="0" smtClean="0"/>
            </a:br>
            <a:r>
              <a:rPr lang="kk-KZ" dirty="0" smtClean="0"/>
              <a:t/>
            </a:r>
            <a:br>
              <a:rPr lang="kk-KZ" dirty="0" smtClean="0"/>
            </a:br>
            <a:r>
              <a:rPr lang="kk-KZ" dirty="0" smtClean="0"/>
              <a:t/>
            </a:r>
            <a:br>
              <a:rPr lang="kk-KZ" dirty="0" smtClean="0"/>
            </a:br>
            <a:r>
              <a:rPr lang="kk-KZ" dirty="0" smtClean="0"/>
              <a:t/>
            </a:r>
            <a:br>
              <a:rPr lang="kk-KZ" dirty="0" smtClean="0"/>
            </a:br>
            <a:r>
              <a:rPr lang="kk-KZ" dirty="0" smtClean="0"/>
              <a:t/>
            </a:r>
            <a:br>
              <a:rPr lang="kk-KZ" dirty="0" smtClean="0"/>
            </a:br>
            <a:r>
              <a:rPr lang="kk-KZ" sz="4400" dirty="0" smtClean="0">
                <a:latin typeface="Times New Roman" pitchFamily="18" charset="0"/>
                <a:cs typeface="Times New Roman" pitchFamily="18" charset="0"/>
              </a:rPr>
              <a:t>Пряниктің сапа </a:t>
            </a:r>
            <a:br>
              <a:rPr lang="kk-KZ" sz="4400" dirty="0" smtClean="0">
                <a:latin typeface="Times New Roman" pitchFamily="18" charset="0"/>
                <a:cs typeface="Times New Roman" pitchFamily="18" charset="0"/>
              </a:rPr>
            </a:br>
            <a:r>
              <a:rPr lang="kk-KZ" sz="4400" dirty="0" smtClean="0">
                <a:latin typeface="Times New Roman" pitchFamily="18" charset="0"/>
                <a:cs typeface="Times New Roman" pitchFamily="18" charset="0"/>
              </a:rPr>
              <a:t>көрсеткіші</a:t>
            </a:r>
            <a:endParaRPr lang="ru-RU" sz="4400" dirty="0">
              <a:latin typeface="Times New Roman" pitchFamily="18" charset="0"/>
              <a:cs typeface="Times New Roman" pitchFamily="18" charset="0"/>
            </a:endParaRPr>
          </a:p>
        </p:txBody>
      </p:sp>
      <p:graphicFrame>
        <p:nvGraphicFramePr>
          <p:cNvPr id="7" name="Рисунок 6"/>
          <p:cNvGraphicFramePr>
            <a:graphicFrameLocks noGrp="1"/>
          </p:cNvGraphicFramePr>
          <p:nvPr>
            <p:ph type="pic" idx="4294967295"/>
          </p:nvPr>
        </p:nvGraphicFramePr>
        <p:xfrm>
          <a:off x="428596" y="1785926"/>
          <a:ext cx="5500725" cy="4457552"/>
        </p:xfrm>
        <a:graphic>
          <a:graphicData uri="http://schemas.openxmlformats.org/drawingml/2006/table">
            <a:tbl>
              <a:tblPr>
                <a:tableStyleId>{3C2FFA5D-87B4-456A-9821-1D502468CF0F}</a:tableStyleId>
              </a:tblPr>
              <a:tblGrid>
                <a:gridCol w="1643074"/>
                <a:gridCol w="462217"/>
                <a:gridCol w="632572"/>
                <a:gridCol w="490907"/>
                <a:gridCol w="632572"/>
                <a:gridCol w="483330"/>
                <a:gridCol w="650753"/>
                <a:gridCol w="505300"/>
              </a:tblGrid>
              <a:tr h="398701">
                <a:tc>
                  <a:txBody>
                    <a:bodyPr/>
                    <a:lstStyle/>
                    <a:p>
                      <a:pPr algn="l">
                        <a:lnSpc>
                          <a:spcPct val="115000"/>
                        </a:lnSpc>
                        <a:spcAft>
                          <a:spcPts val="0"/>
                        </a:spcAft>
                      </a:pPr>
                      <a:endParaRPr lang="ru-RU" sz="1100" dirty="0">
                        <a:latin typeface="Times New Roman" pitchFamily="18" charset="0"/>
                        <a:ea typeface="Times New Roman"/>
                        <a:cs typeface="Times New Roman" pitchFamily="18" charset="0"/>
                      </a:endParaRPr>
                    </a:p>
                  </a:txBody>
                  <a:tcPr marL="0" marR="0" marT="0" marB="0"/>
                </a:tc>
                <a:tc>
                  <a:txBody>
                    <a:bodyPr/>
                    <a:lstStyle/>
                    <a:p>
                      <a:pPr algn="l">
                        <a:lnSpc>
                          <a:spcPct val="115000"/>
                        </a:lnSpc>
                        <a:spcAft>
                          <a:spcPts val="0"/>
                        </a:spcAft>
                      </a:pPr>
                      <a:endParaRPr lang="ru-RU" sz="1100">
                        <a:latin typeface="Times New Roman" pitchFamily="18" charset="0"/>
                        <a:ea typeface="Times New Roman"/>
                        <a:cs typeface="Times New Roman" pitchFamily="18" charset="0"/>
                      </a:endParaRPr>
                    </a:p>
                  </a:txBody>
                  <a:tcPr marL="0" marR="0" marT="0" marB="0"/>
                </a:tc>
                <a:tc gridSpan="3">
                  <a:txBody>
                    <a:bodyPr/>
                    <a:lstStyle/>
                    <a:p>
                      <a:pPr marL="215900" algn="l">
                        <a:lnSpc>
                          <a:spcPct val="115000"/>
                        </a:lnSpc>
                        <a:spcAft>
                          <a:spcPts val="0"/>
                        </a:spcAft>
                      </a:pPr>
                      <a:r>
                        <a:rPr lang="ru-RU" sz="1100" dirty="0">
                          <a:latin typeface="Times New Roman" pitchFamily="18" charset="0"/>
                          <a:cs typeface="Times New Roman" pitchFamily="18" charset="0"/>
                        </a:rPr>
                        <a:t>Добавление топинамбура,</a:t>
                      </a:r>
                      <a:endParaRPr lang="ru-RU" sz="1100" dirty="0">
                        <a:latin typeface="Times New Roman" pitchFamily="18" charset="0"/>
                        <a:ea typeface="Calibri"/>
                        <a:cs typeface="Times New Roman" pitchFamily="18" charset="0"/>
                      </a:endParaRPr>
                    </a:p>
                  </a:txBody>
                  <a:tcPr marL="0" marR="0" marT="0" marB="0"/>
                </a:tc>
                <a:tc hMerge="1">
                  <a:txBody>
                    <a:bodyPr/>
                    <a:lstStyle/>
                    <a:p>
                      <a:endParaRPr lang="ru-RU"/>
                    </a:p>
                  </a:txBody>
                  <a:tcPr/>
                </a:tc>
                <a:tc hMerge="1">
                  <a:txBody>
                    <a:bodyPr/>
                    <a:lstStyle/>
                    <a:p>
                      <a:endParaRPr lang="ru-RU"/>
                    </a:p>
                  </a:txBody>
                  <a:tcPr/>
                </a:tc>
                <a:tc gridSpan="2">
                  <a:txBody>
                    <a:bodyPr/>
                    <a:lstStyle/>
                    <a:p>
                      <a:pPr marL="25400" algn="l">
                        <a:lnSpc>
                          <a:spcPct val="115000"/>
                        </a:lnSpc>
                        <a:spcAft>
                          <a:spcPts val="0"/>
                        </a:spcAft>
                      </a:pPr>
                      <a:r>
                        <a:rPr lang="ru-RU" sz="1100" dirty="0">
                          <a:latin typeface="Times New Roman" pitchFamily="18" charset="0"/>
                          <a:cs typeface="Times New Roman" pitchFamily="18" charset="0"/>
                        </a:rPr>
                        <a:t>% к массе муки</a:t>
                      </a:r>
                      <a:endParaRPr lang="ru-RU" sz="1100" dirty="0">
                        <a:latin typeface="Times New Roman" pitchFamily="18" charset="0"/>
                        <a:ea typeface="Calibri"/>
                        <a:cs typeface="Times New Roman" pitchFamily="18" charset="0"/>
                      </a:endParaRPr>
                    </a:p>
                  </a:txBody>
                  <a:tcPr marL="0" marR="0" marT="0" marB="0"/>
                </a:tc>
                <a:tc hMerge="1">
                  <a:txBody>
                    <a:bodyPr/>
                    <a:lstStyle/>
                    <a:p>
                      <a:endParaRPr lang="ru-RU"/>
                    </a:p>
                  </a:txBody>
                  <a:tcPr/>
                </a:tc>
                <a:tc>
                  <a:txBody>
                    <a:bodyPr/>
                    <a:lstStyle/>
                    <a:p>
                      <a:pPr algn="l">
                        <a:lnSpc>
                          <a:spcPct val="115000"/>
                        </a:lnSpc>
                        <a:spcAft>
                          <a:spcPts val="0"/>
                        </a:spcAft>
                      </a:pPr>
                      <a:endParaRPr lang="ru-RU" sz="1100">
                        <a:latin typeface="Times New Roman" pitchFamily="18" charset="0"/>
                        <a:ea typeface="Times New Roman"/>
                        <a:cs typeface="Times New Roman" pitchFamily="18" charset="0"/>
                      </a:endParaRPr>
                    </a:p>
                  </a:txBody>
                  <a:tcPr marL="0" marR="0" marT="0" marB="0"/>
                </a:tc>
              </a:tr>
              <a:tr h="254117">
                <a:tc>
                  <a:txBody>
                    <a:bodyPr/>
                    <a:lstStyle/>
                    <a:p>
                      <a:pPr marL="444500" algn="l">
                        <a:lnSpc>
                          <a:spcPct val="115000"/>
                        </a:lnSpc>
                        <a:spcAft>
                          <a:spcPts val="0"/>
                        </a:spcAft>
                      </a:pPr>
                      <a:r>
                        <a:rPr lang="ru-RU" sz="1100" dirty="0">
                          <a:latin typeface="Times New Roman" pitchFamily="18" charset="0"/>
                          <a:cs typeface="Times New Roman" pitchFamily="18" charset="0"/>
                        </a:rPr>
                        <a:t>Показатель</a:t>
                      </a:r>
                      <a:endParaRPr lang="ru-RU" sz="1100" dirty="0">
                        <a:latin typeface="Times New Roman" pitchFamily="18" charset="0"/>
                        <a:ea typeface="Calibri"/>
                        <a:cs typeface="Times New Roman" pitchFamily="18" charset="0"/>
                      </a:endParaRPr>
                    </a:p>
                  </a:txBody>
                  <a:tcPr marL="0" marR="0" marT="0" marB="0"/>
                </a:tc>
                <a:tc rowSpan="2">
                  <a:txBody>
                    <a:bodyPr/>
                    <a:lstStyle/>
                    <a:p>
                      <a:pPr marL="139700" algn="l">
                        <a:lnSpc>
                          <a:spcPct val="115000"/>
                        </a:lnSpc>
                        <a:spcAft>
                          <a:spcPts val="0"/>
                        </a:spcAft>
                      </a:pPr>
                      <a:r>
                        <a:rPr lang="ru-RU" sz="1100" dirty="0">
                          <a:latin typeface="Times New Roman" pitchFamily="18" charset="0"/>
                          <a:cs typeface="Times New Roman" pitchFamily="18" charset="0"/>
                        </a:rPr>
                        <a:t>0</a:t>
                      </a:r>
                      <a:endParaRPr lang="ru-RU" sz="1100" dirty="0">
                        <a:latin typeface="Times New Roman" pitchFamily="18" charset="0"/>
                        <a:ea typeface="Calibri"/>
                        <a:cs typeface="Times New Roman" pitchFamily="18" charset="0"/>
                      </a:endParaRPr>
                    </a:p>
                  </a:txBody>
                  <a:tcPr marL="0" marR="0" marT="0" marB="0"/>
                </a:tc>
                <a:tc gridSpan="2">
                  <a:txBody>
                    <a:bodyPr/>
                    <a:lstStyle/>
                    <a:p>
                      <a:pPr marL="431800" algn="l">
                        <a:lnSpc>
                          <a:spcPct val="115000"/>
                        </a:lnSpc>
                        <a:spcAft>
                          <a:spcPts val="0"/>
                        </a:spcAft>
                      </a:pPr>
                      <a:r>
                        <a:rPr lang="ru-RU" sz="1100" dirty="0">
                          <a:latin typeface="Times New Roman" pitchFamily="18" charset="0"/>
                          <a:cs typeface="Times New Roman" pitchFamily="18" charset="0"/>
                        </a:rPr>
                        <a:t>10</a:t>
                      </a:r>
                      <a:endParaRPr lang="ru-RU" sz="1100" dirty="0">
                        <a:latin typeface="Times New Roman" pitchFamily="18" charset="0"/>
                        <a:ea typeface="Calibri"/>
                        <a:cs typeface="Times New Roman" pitchFamily="18" charset="0"/>
                      </a:endParaRPr>
                    </a:p>
                  </a:txBody>
                  <a:tcPr marL="0" marR="0" marT="0" marB="0"/>
                </a:tc>
                <a:tc hMerge="1">
                  <a:txBody>
                    <a:bodyPr/>
                    <a:lstStyle/>
                    <a:p>
                      <a:endParaRPr lang="ru-RU"/>
                    </a:p>
                  </a:txBody>
                  <a:tcPr/>
                </a:tc>
                <a:tc gridSpan="2">
                  <a:txBody>
                    <a:bodyPr/>
                    <a:lstStyle/>
                    <a:p>
                      <a:pPr algn="l">
                        <a:lnSpc>
                          <a:spcPct val="115000"/>
                        </a:lnSpc>
                        <a:spcAft>
                          <a:spcPts val="0"/>
                        </a:spcAft>
                      </a:pPr>
                      <a:r>
                        <a:rPr lang="ru-RU" sz="1100">
                          <a:latin typeface="Times New Roman" pitchFamily="18" charset="0"/>
                          <a:cs typeface="Times New Roman" pitchFamily="18" charset="0"/>
                        </a:rPr>
                        <a:t>20</a:t>
                      </a:r>
                      <a:endParaRPr lang="ru-RU" sz="1100">
                        <a:latin typeface="Times New Roman" pitchFamily="18" charset="0"/>
                        <a:ea typeface="Calibri"/>
                        <a:cs typeface="Times New Roman" pitchFamily="18" charset="0"/>
                      </a:endParaRPr>
                    </a:p>
                  </a:txBody>
                  <a:tcPr marL="0" marR="0" marT="0" marB="0"/>
                </a:tc>
                <a:tc hMerge="1">
                  <a:txBody>
                    <a:bodyPr/>
                    <a:lstStyle/>
                    <a:p>
                      <a:endParaRPr lang="ru-RU"/>
                    </a:p>
                  </a:txBody>
                  <a:tcPr/>
                </a:tc>
                <a:tc gridSpan="2">
                  <a:txBody>
                    <a:bodyPr/>
                    <a:lstStyle/>
                    <a:p>
                      <a:pPr marL="431800" algn="l">
                        <a:lnSpc>
                          <a:spcPct val="115000"/>
                        </a:lnSpc>
                        <a:spcAft>
                          <a:spcPts val="0"/>
                        </a:spcAft>
                      </a:pPr>
                      <a:r>
                        <a:rPr lang="ru-RU" sz="1100">
                          <a:latin typeface="Times New Roman" pitchFamily="18" charset="0"/>
                          <a:cs typeface="Times New Roman" pitchFamily="18" charset="0"/>
                        </a:rPr>
                        <a:t>30</a:t>
                      </a:r>
                      <a:endParaRPr lang="ru-RU" sz="1100">
                        <a:latin typeface="Times New Roman" pitchFamily="18" charset="0"/>
                        <a:ea typeface="Calibri"/>
                        <a:cs typeface="Times New Roman" pitchFamily="18" charset="0"/>
                      </a:endParaRPr>
                    </a:p>
                  </a:txBody>
                  <a:tcPr marL="0" marR="0" marT="0" marB="0"/>
                </a:tc>
                <a:tc hMerge="1">
                  <a:txBody>
                    <a:bodyPr/>
                    <a:lstStyle/>
                    <a:p>
                      <a:endParaRPr lang="ru-RU"/>
                    </a:p>
                  </a:txBody>
                  <a:tcPr/>
                </a:tc>
              </a:tr>
              <a:tr h="403893">
                <a:tc>
                  <a:txBody>
                    <a:bodyPr/>
                    <a:lstStyle/>
                    <a:p>
                      <a:pPr algn="l">
                        <a:lnSpc>
                          <a:spcPct val="115000"/>
                        </a:lnSpc>
                        <a:spcAft>
                          <a:spcPts val="0"/>
                        </a:spcAft>
                      </a:pPr>
                      <a:endParaRPr lang="ru-RU" sz="1100" dirty="0">
                        <a:latin typeface="Times New Roman" pitchFamily="18" charset="0"/>
                        <a:ea typeface="Times New Roman"/>
                        <a:cs typeface="Times New Roman" pitchFamily="18" charset="0"/>
                      </a:endParaRPr>
                    </a:p>
                  </a:txBody>
                  <a:tcPr marL="0" marR="0" marT="0" marB="0"/>
                </a:tc>
                <a:tc vMerge="1">
                  <a:txBody>
                    <a:bodyPr/>
                    <a:lstStyle/>
                    <a:p>
                      <a:endParaRPr lang="ru-RU"/>
                    </a:p>
                  </a:txBody>
                  <a:tcPr/>
                </a:tc>
                <a:tc>
                  <a:txBody>
                    <a:bodyPr/>
                    <a:lstStyle/>
                    <a:p>
                      <a:pPr marL="63500" algn="l">
                        <a:lnSpc>
                          <a:spcPct val="115000"/>
                        </a:lnSpc>
                        <a:spcAft>
                          <a:spcPts val="0"/>
                        </a:spcAft>
                      </a:pPr>
                      <a:r>
                        <a:rPr lang="ru-RU" sz="1100" dirty="0">
                          <a:latin typeface="Times New Roman" pitchFamily="18" charset="0"/>
                          <a:cs typeface="Times New Roman" pitchFamily="18" charset="0"/>
                        </a:rPr>
                        <a:t>В заварку</a:t>
                      </a:r>
                      <a:endParaRPr lang="ru-RU" sz="1100" dirty="0">
                        <a:latin typeface="Times New Roman" pitchFamily="18" charset="0"/>
                        <a:ea typeface="Calibri"/>
                        <a:cs typeface="Times New Roman" pitchFamily="18" charset="0"/>
                      </a:endParaRPr>
                    </a:p>
                  </a:txBody>
                  <a:tcPr marL="0" marR="0" marT="0" marB="0"/>
                </a:tc>
                <a:tc>
                  <a:txBody>
                    <a:bodyPr/>
                    <a:lstStyle/>
                    <a:p>
                      <a:pPr marL="114300" algn="l">
                        <a:lnSpc>
                          <a:spcPct val="115000"/>
                        </a:lnSpc>
                        <a:spcAft>
                          <a:spcPts val="0"/>
                        </a:spcAft>
                      </a:pPr>
                      <a:r>
                        <a:rPr lang="ru-RU" sz="1100">
                          <a:latin typeface="Times New Roman" pitchFamily="18" charset="0"/>
                          <a:cs typeface="Times New Roman" pitchFamily="18" charset="0"/>
                        </a:rPr>
                        <a:t>В тесто</a:t>
                      </a:r>
                      <a:endParaRPr lang="ru-RU" sz="1100">
                        <a:latin typeface="Times New Roman" pitchFamily="18" charset="0"/>
                        <a:ea typeface="Calibri"/>
                        <a:cs typeface="Times New Roman" pitchFamily="18" charset="0"/>
                      </a:endParaRPr>
                    </a:p>
                  </a:txBody>
                  <a:tcPr marL="0" marR="0" marT="0" marB="0"/>
                </a:tc>
                <a:tc>
                  <a:txBody>
                    <a:bodyPr/>
                    <a:lstStyle/>
                    <a:p>
                      <a:pPr marL="50800" algn="l">
                        <a:lnSpc>
                          <a:spcPct val="115000"/>
                        </a:lnSpc>
                        <a:spcAft>
                          <a:spcPts val="0"/>
                        </a:spcAft>
                      </a:pPr>
                      <a:r>
                        <a:rPr lang="ru-RU" sz="1100" dirty="0">
                          <a:latin typeface="Times New Roman" pitchFamily="18" charset="0"/>
                          <a:cs typeface="Times New Roman" pitchFamily="18" charset="0"/>
                        </a:rPr>
                        <a:t>В заварку</a:t>
                      </a:r>
                      <a:endParaRPr lang="ru-RU" sz="1100" dirty="0">
                        <a:latin typeface="Times New Roman" pitchFamily="18" charset="0"/>
                        <a:ea typeface="Calibri"/>
                        <a:cs typeface="Times New Roman" pitchFamily="18" charset="0"/>
                      </a:endParaRPr>
                    </a:p>
                  </a:txBody>
                  <a:tcPr marL="0" marR="0" marT="0" marB="0"/>
                </a:tc>
                <a:tc>
                  <a:txBody>
                    <a:bodyPr/>
                    <a:lstStyle/>
                    <a:p>
                      <a:pPr marL="127000" algn="l">
                        <a:lnSpc>
                          <a:spcPct val="115000"/>
                        </a:lnSpc>
                        <a:spcAft>
                          <a:spcPts val="0"/>
                        </a:spcAft>
                      </a:pPr>
                      <a:r>
                        <a:rPr lang="ru-RU" sz="1100" dirty="0">
                          <a:latin typeface="Times New Roman" pitchFamily="18" charset="0"/>
                          <a:cs typeface="Times New Roman" pitchFamily="18" charset="0"/>
                        </a:rPr>
                        <a:t>В тесто</a:t>
                      </a:r>
                      <a:endParaRPr lang="ru-RU" sz="1100" dirty="0">
                        <a:latin typeface="Times New Roman" pitchFamily="18" charset="0"/>
                        <a:ea typeface="Calibri"/>
                        <a:cs typeface="Times New Roman" pitchFamily="18" charset="0"/>
                      </a:endParaRPr>
                    </a:p>
                  </a:txBody>
                  <a:tcPr marL="0" marR="0" marT="0" marB="0"/>
                </a:tc>
                <a:tc>
                  <a:txBody>
                    <a:bodyPr/>
                    <a:lstStyle/>
                    <a:p>
                      <a:pPr marL="63500" algn="l">
                        <a:lnSpc>
                          <a:spcPct val="115000"/>
                        </a:lnSpc>
                        <a:spcAft>
                          <a:spcPts val="0"/>
                        </a:spcAft>
                      </a:pPr>
                      <a:r>
                        <a:rPr lang="ru-RU" sz="1100">
                          <a:latin typeface="Times New Roman" pitchFamily="18" charset="0"/>
                          <a:cs typeface="Times New Roman" pitchFamily="18" charset="0"/>
                        </a:rPr>
                        <a:t>В заварку</a:t>
                      </a:r>
                      <a:endParaRPr lang="ru-RU" sz="1100">
                        <a:latin typeface="Times New Roman" pitchFamily="18" charset="0"/>
                        <a:ea typeface="Calibri"/>
                        <a:cs typeface="Times New Roman" pitchFamily="18" charset="0"/>
                      </a:endParaRPr>
                    </a:p>
                  </a:txBody>
                  <a:tcPr marL="0" marR="0" marT="0" marB="0"/>
                </a:tc>
                <a:tc>
                  <a:txBody>
                    <a:bodyPr/>
                    <a:lstStyle/>
                    <a:p>
                      <a:pPr marL="127000" algn="l">
                        <a:lnSpc>
                          <a:spcPct val="115000"/>
                        </a:lnSpc>
                        <a:spcAft>
                          <a:spcPts val="0"/>
                        </a:spcAft>
                      </a:pPr>
                      <a:r>
                        <a:rPr lang="ru-RU" sz="1100">
                          <a:latin typeface="Times New Roman" pitchFamily="18" charset="0"/>
                          <a:cs typeface="Times New Roman" pitchFamily="18" charset="0"/>
                        </a:rPr>
                        <a:t>В тесто</a:t>
                      </a:r>
                      <a:endParaRPr lang="ru-RU" sz="1100">
                        <a:latin typeface="Times New Roman" pitchFamily="18" charset="0"/>
                        <a:ea typeface="Calibri"/>
                        <a:cs typeface="Times New Roman" pitchFamily="18" charset="0"/>
                      </a:endParaRPr>
                    </a:p>
                  </a:txBody>
                  <a:tcPr marL="0" marR="0" marT="0" marB="0"/>
                </a:tc>
              </a:tr>
              <a:tr h="243745">
                <a:tc>
                  <a:txBody>
                    <a:bodyPr/>
                    <a:lstStyle/>
                    <a:p>
                      <a:pPr marL="38100" algn="l">
                        <a:lnSpc>
                          <a:spcPct val="115000"/>
                        </a:lnSpc>
                        <a:spcAft>
                          <a:spcPts val="0"/>
                        </a:spcAft>
                      </a:pPr>
                      <a:r>
                        <a:rPr lang="ru-RU" sz="1100">
                          <a:latin typeface="Times New Roman" pitchFamily="18" charset="0"/>
                          <a:cs typeface="Times New Roman" pitchFamily="18" charset="0"/>
                        </a:rPr>
                        <a:t>Влажность, %</a:t>
                      </a:r>
                      <a:endParaRPr lang="ru-RU" sz="1100">
                        <a:latin typeface="Times New Roman" pitchFamily="18" charset="0"/>
                        <a:ea typeface="Calibri"/>
                        <a:cs typeface="Times New Roman" pitchFamily="18" charset="0"/>
                      </a:endParaRPr>
                    </a:p>
                  </a:txBody>
                  <a:tcPr marL="0" marR="0" marT="0" marB="0"/>
                </a:tc>
                <a:tc>
                  <a:txBody>
                    <a:bodyPr/>
                    <a:lstStyle/>
                    <a:p>
                      <a:pPr marL="139700" algn="l">
                        <a:lnSpc>
                          <a:spcPct val="115000"/>
                        </a:lnSpc>
                        <a:spcAft>
                          <a:spcPts val="0"/>
                        </a:spcAft>
                      </a:pPr>
                      <a:r>
                        <a:rPr lang="ru-RU" sz="1100">
                          <a:latin typeface="Times New Roman" pitchFamily="18" charset="0"/>
                          <a:cs typeface="Times New Roman" pitchFamily="18" charset="0"/>
                        </a:rPr>
                        <a:t>10</a:t>
                      </a:r>
                      <a:endParaRPr lang="ru-RU" sz="1100">
                        <a:latin typeface="Times New Roman" pitchFamily="18" charset="0"/>
                        <a:ea typeface="Calibri"/>
                        <a:cs typeface="Times New Roman" pitchFamily="18" charset="0"/>
                      </a:endParaRPr>
                    </a:p>
                  </a:txBody>
                  <a:tcPr marL="0" marR="0" marT="0" marB="0"/>
                </a:tc>
                <a:tc>
                  <a:txBody>
                    <a:bodyPr/>
                    <a:lstStyle/>
                    <a:p>
                      <a:pPr marL="190500" algn="l">
                        <a:lnSpc>
                          <a:spcPct val="115000"/>
                        </a:lnSpc>
                        <a:spcAft>
                          <a:spcPts val="0"/>
                        </a:spcAft>
                      </a:pPr>
                      <a:r>
                        <a:rPr lang="ru-RU" sz="1100" dirty="0">
                          <a:latin typeface="Times New Roman" pitchFamily="18" charset="0"/>
                          <a:cs typeface="Times New Roman" pitchFamily="18" charset="0"/>
                        </a:rPr>
                        <a:t>10,4</a:t>
                      </a:r>
                      <a:endParaRPr lang="ru-RU" sz="1100" dirty="0">
                        <a:latin typeface="Times New Roman" pitchFamily="18" charset="0"/>
                        <a:ea typeface="Calibri"/>
                        <a:cs typeface="Times New Roman" pitchFamily="18" charset="0"/>
                      </a:endParaRPr>
                    </a:p>
                  </a:txBody>
                  <a:tcPr marL="0" marR="0" marT="0" marB="0"/>
                </a:tc>
                <a:tc>
                  <a:txBody>
                    <a:bodyPr/>
                    <a:lstStyle/>
                    <a:p>
                      <a:pPr marL="114300" algn="l">
                        <a:lnSpc>
                          <a:spcPct val="115000"/>
                        </a:lnSpc>
                        <a:spcAft>
                          <a:spcPts val="0"/>
                        </a:spcAft>
                      </a:pPr>
                      <a:r>
                        <a:rPr lang="ru-RU" sz="1100">
                          <a:latin typeface="Times New Roman" pitchFamily="18" charset="0"/>
                          <a:cs typeface="Times New Roman" pitchFamily="18" charset="0"/>
                        </a:rPr>
                        <a:t>10,6</a:t>
                      </a:r>
                      <a:endParaRPr lang="ru-RU" sz="1100">
                        <a:latin typeface="Times New Roman" pitchFamily="18" charset="0"/>
                        <a:ea typeface="Calibri"/>
                        <a:cs typeface="Times New Roman" pitchFamily="18" charset="0"/>
                      </a:endParaRPr>
                    </a:p>
                  </a:txBody>
                  <a:tcPr marL="0" marR="0" marT="0" marB="0"/>
                </a:tc>
                <a:tc>
                  <a:txBody>
                    <a:bodyPr/>
                    <a:lstStyle/>
                    <a:p>
                      <a:pPr marL="190500" algn="l">
                        <a:lnSpc>
                          <a:spcPct val="115000"/>
                        </a:lnSpc>
                        <a:spcAft>
                          <a:spcPts val="0"/>
                        </a:spcAft>
                      </a:pPr>
                      <a:r>
                        <a:rPr lang="ru-RU" sz="1100">
                          <a:latin typeface="Times New Roman" pitchFamily="18" charset="0"/>
                          <a:cs typeface="Times New Roman" pitchFamily="18" charset="0"/>
                        </a:rPr>
                        <a:t>11,2</a:t>
                      </a:r>
                      <a:endParaRPr lang="ru-RU" sz="1100">
                        <a:latin typeface="Times New Roman" pitchFamily="18" charset="0"/>
                        <a:ea typeface="Calibri"/>
                        <a:cs typeface="Times New Roman" pitchFamily="18" charset="0"/>
                      </a:endParaRPr>
                    </a:p>
                  </a:txBody>
                  <a:tcPr marL="0" marR="0" marT="0" marB="0"/>
                </a:tc>
                <a:tc>
                  <a:txBody>
                    <a:bodyPr/>
                    <a:lstStyle/>
                    <a:p>
                      <a:pPr marL="127000" algn="l">
                        <a:lnSpc>
                          <a:spcPct val="115000"/>
                        </a:lnSpc>
                        <a:spcAft>
                          <a:spcPts val="0"/>
                        </a:spcAft>
                      </a:pPr>
                      <a:r>
                        <a:rPr lang="ru-RU" sz="1100" dirty="0">
                          <a:latin typeface="Times New Roman" pitchFamily="18" charset="0"/>
                          <a:cs typeface="Times New Roman" pitchFamily="18" charset="0"/>
                        </a:rPr>
                        <a:t>11,4</a:t>
                      </a:r>
                      <a:endParaRPr lang="ru-RU" sz="1100" dirty="0">
                        <a:latin typeface="Times New Roman" pitchFamily="18" charset="0"/>
                        <a:ea typeface="Calibri"/>
                        <a:cs typeface="Times New Roman" pitchFamily="18" charset="0"/>
                      </a:endParaRPr>
                    </a:p>
                  </a:txBody>
                  <a:tcPr marL="0" marR="0" marT="0" marB="0"/>
                </a:tc>
                <a:tc>
                  <a:txBody>
                    <a:bodyPr/>
                    <a:lstStyle/>
                    <a:p>
                      <a:pPr marL="203200" algn="l">
                        <a:lnSpc>
                          <a:spcPct val="115000"/>
                        </a:lnSpc>
                        <a:spcAft>
                          <a:spcPts val="0"/>
                        </a:spcAft>
                      </a:pPr>
                      <a:r>
                        <a:rPr lang="ru-RU" sz="1100">
                          <a:latin typeface="Times New Roman" pitchFamily="18" charset="0"/>
                          <a:cs typeface="Times New Roman" pitchFamily="18" charset="0"/>
                        </a:rPr>
                        <a:t>11,9</a:t>
                      </a:r>
                      <a:endParaRPr lang="ru-RU" sz="1100">
                        <a:latin typeface="Times New Roman" pitchFamily="18" charset="0"/>
                        <a:ea typeface="Calibri"/>
                        <a:cs typeface="Times New Roman" pitchFamily="18" charset="0"/>
                      </a:endParaRPr>
                    </a:p>
                  </a:txBody>
                  <a:tcPr marL="0" marR="0" marT="0" marB="0"/>
                </a:tc>
                <a:tc>
                  <a:txBody>
                    <a:bodyPr/>
                    <a:lstStyle/>
                    <a:p>
                      <a:pPr marL="127000" algn="l">
                        <a:lnSpc>
                          <a:spcPct val="115000"/>
                        </a:lnSpc>
                        <a:spcAft>
                          <a:spcPts val="0"/>
                        </a:spcAft>
                      </a:pPr>
                      <a:r>
                        <a:rPr lang="ru-RU" sz="1100">
                          <a:latin typeface="Times New Roman" pitchFamily="18" charset="0"/>
                          <a:cs typeface="Times New Roman" pitchFamily="18" charset="0"/>
                        </a:rPr>
                        <a:t>12,3</a:t>
                      </a:r>
                      <a:endParaRPr lang="ru-RU" sz="1100">
                        <a:latin typeface="Times New Roman" pitchFamily="18" charset="0"/>
                        <a:ea typeface="Calibri"/>
                        <a:cs typeface="Times New Roman" pitchFamily="18" charset="0"/>
                      </a:endParaRPr>
                    </a:p>
                  </a:txBody>
                  <a:tcPr marL="0" marR="0" marT="0" marB="0"/>
                </a:tc>
              </a:tr>
              <a:tr h="398701">
                <a:tc>
                  <a:txBody>
                    <a:bodyPr/>
                    <a:lstStyle/>
                    <a:p>
                      <a:pPr marL="38100" algn="l">
                        <a:lnSpc>
                          <a:spcPct val="115000"/>
                        </a:lnSpc>
                        <a:spcAft>
                          <a:spcPts val="0"/>
                        </a:spcAft>
                      </a:pPr>
                      <a:r>
                        <a:rPr lang="ru-RU" sz="1100">
                          <a:latin typeface="Times New Roman" pitchFamily="18" charset="0"/>
                          <a:cs typeface="Times New Roman" pitchFamily="18" charset="0"/>
                        </a:rPr>
                        <a:t>Уд. объем 10 шт., см</a:t>
                      </a:r>
                      <a:r>
                        <a:rPr lang="ru-RU" sz="1100" baseline="30000">
                          <a:latin typeface="Times New Roman" pitchFamily="18" charset="0"/>
                          <a:cs typeface="Times New Roman" pitchFamily="18" charset="0"/>
                        </a:rPr>
                        <a:t>3</a:t>
                      </a:r>
                      <a:r>
                        <a:rPr lang="ru-RU" sz="1100">
                          <a:latin typeface="Times New Roman" pitchFamily="18" charset="0"/>
                          <a:cs typeface="Times New Roman" pitchFamily="18" charset="0"/>
                        </a:rPr>
                        <a:t>/100 г</a:t>
                      </a:r>
                      <a:endParaRPr lang="ru-RU" sz="1100">
                        <a:latin typeface="Times New Roman" pitchFamily="18" charset="0"/>
                        <a:ea typeface="Calibri"/>
                        <a:cs typeface="Times New Roman" pitchFamily="18" charset="0"/>
                      </a:endParaRPr>
                    </a:p>
                  </a:txBody>
                  <a:tcPr marL="0" marR="0" marT="0" marB="0"/>
                </a:tc>
                <a:tc>
                  <a:txBody>
                    <a:bodyPr/>
                    <a:lstStyle/>
                    <a:p>
                      <a:pPr marL="139700" algn="l">
                        <a:lnSpc>
                          <a:spcPct val="115000"/>
                        </a:lnSpc>
                        <a:spcAft>
                          <a:spcPts val="0"/>
                        </a:spcAft>
                      </a:pPr>
                      <a:r>
                        <a:rPr lang="ru-RU" sz="1100">
                          <a:latin typeface="Times New Roman" pitchFamily="18" charset="0"/>
                          <a:cs typeface="Times New Roman" pitchFamily="18" charset="0"/>
                        </a:rPr>
                        <a:t>255</a:t>
                      </a:r>
                      <a:endParaRPr lang="ru-RU" sz="1100">
                        <a:latin typeface="Times New Roman" pitchFamily="18" charset="0"/>
                        <a:ea typeface="Calibri"/>
                        <a:cs typeface="Times New Roman" pitchFamily="18" charset="0"/>
                      </a:endParaRPr>
                    </a:p>
                  </a:txBody>
                  <a:tcPr marL="0" marR="0" marT="0" marB="0"/>
                </a:tc>
                <a:tc>
                  <a:txBody>
                    <a:bodyPr/>
                    <a:lstStyle/>
                    <a:p>
                      <a:pPr marL="190500" algn="l">
                        <a:lnSpc>
                          <a:spcPct val="115000"/>
                        </a:lnSpc>
                        <a:spcAft>
                          <a:spcPts val="0"/>
                        </a:spcAft>
                      </a:pPr>
                      <a:r>
                        <a:rPr lang="ru-RU" sz="1100">
                          <a:latin typeface="Times New Roman" pitchFamily="18" charset="0"/>
                          <a:cs typeface="Times New Roman" pitchFamily="18" charset="0"/>
                        </a:rPr>
                        <a:t>260</a:t>
                      </a:r>
                      <a:endParaRPr lang="ru-RU" sz="1100">
                        <a:latin typeface="Times New Roman" pitchFamily="18" charset="0"/>
                        <a:ea typeface="Calibri"/>
                        <a:cs typeface="Times New Roman" pitchFamily="18" charset="0"/>
                      </a:endParaRPr>
                    </a:p>
                  </a:txBody>
                  <a:tcPr marL="0" marR="0" marT="0" marB="0"/>
                </a:tc>
                <a:tc>
                  <a:txBody>
                    <a:bodyPr/>
                    <a:lstStyle/>
                    <a:p>
                      <a:pPr marL="114300" algn="l">
                        <a:lnSpc>
                          <a:spcPct val="115000"/>
                        </a:lnSpc>
                        <a:spcAft>
                          <a:spcPts val="0"/>
                        </a:spcAft>
                      </a:pPr>
                      <a:r>
                        <a:rPr lang="ru-RU" sz="1100">
                          <a:latin typeface="Times New Roman" pitchFamily="18" charset="0"/>
                          <a:cs typeface="Times New Roman" pitchFamily="18" charset="0"/>
                        </a:rPr>
                        <a:t>264</a:t>
                      </a:r>
                      <a:endParaRPr lang="ru-RU" sz="1100">
                        <a:latin typeface="Times New Roman" pitchFamily="18" charset="0"/>
                        <a:ea typeface="Calibri"/>
                        <a:cs typeface="Times New Roman" pitchFamily="18" charset="0"/>
                      </a:endParaRPr>
                    </a:p>
                  </a:txBody>
                  <a:tcPr marL="0" marR="0" marT="0" marB="0"/>
                </a:tc>
                <a:tc>
                  <a:txBody>
                    <a:bodyPr/>
                    <a:lstStyle/>
                    <a:p>
                      <a:pPr marL="190500" algn="l">
                        <a:lnSpc>
                          <a:spcPct val="115000"/>
                        </a:lnSpc>
                        <a:spcAft>
                          <a:spcPts val="0"/>
                        </a:spcAft>
                      </a:pPr>
                      <a:r>
                        <a:rPr lang="ru-RU" sz="1100">
                          <a:latin typeface="Times New Roman" pitchFamily="18" charset="0"/>
                          <a:cs typeface="Times New Roman" pitchFamily="18" charset="0"/>
                        </a:rPr>
                        <a:t>274</a:t>
                      </a:r>
                      <a:endParaRPr lang="ru-RU" sz="1100">
                        <a:latin typeface="Times New Roman" pitchFamily="18" charset="0"/>
                        <a:ea typeface="Calibri"/>
                        <a:cs typeface="Times New Roman" pitchFamily="18" charset="0"/>
                      </a:endParaRPr>
                    </a:p>
                  </a:txBody>
                  <a:tcPr marL="0" marR="0" marT="0" marB="0"/>
                </a:tc>
                <a:tc>
                  <a:txBody>
                    <a:bodyPr/>
                    <a:lstStyle/>
                    <a:p>
                      <a:pPr marL="127000" algn="l">
                        <a:lnSpc>
                          <a:spcPct val="115000"/>
                        </a:lnSpc>
                        <a:spcAft>
                          <a:spcPts val="0"/>
                        </a:spcAft>
                      </a:pPr>
                      <a:r>
                        <a:rPr lang="ru-RU" sz="1100">
                          <a:latin typeface="Times New Roman" pitchFamily="18" charset="0"/>
                          <a:cs typeface="Times New Roman" pitchFamily="18" charset="0"/>
                        </a:rPr>
                        <a:t>276</a:t>
                      </a:r>
                      <a:endParaRPr lang="ru-RU" sz="1100">
                        <a:latin typeface="Times New Roman" pitchFamily="18" charset="0"/>
                        <a:ea typeface="Calibri"/>
                        <a:cs typeface="Times New Roman" pitchFamily="18" charset="0"/>
                      </a:endParaRPr>
                    </a:p>
                  </a:txBody>
                  <a:tcPr marL="0" marR="0" marT="0" marB="0"/>
                </a:tc>
                <a:tc>
                  <a:txBody>
                    <a:bodyPr/>
                    <a:lstStyle/>
                    <a:p>
                      <a:pPr marL="203200" algn="l">
                        <a:lnSpc>
                          <a:spcPct val="115000"/>
                        </a:lnSpc>
                        <a:spcAft>
                          <a:spcPts val="0"/>
                        </a:spcAft>
                      </a:pPr>
                      <a:r>
                        <a:rPr lang="ru-RU" sz="1100" dirty="0">
                          <a:latin typeface="Times New Roman" pitchFamily="18" charset="0"/>
                          <a:cs typeface="Times New Roman" pitchFamily="18" charset="0"/>
                        </a:rPr>
                        <a:t>278</a:t>
                      </a:r>
                      <a:endParaRPr lang="ru-RU" sz="1100" dirty="0">
                        <a:latin typeface="Times New Roman" pitchFamily="18" charset="0"/>
                        <a:ea typeface="Calibri"/>
                        <a:cs typeface="Times New Roman" pitchFamily="18" charset="0"/>
                      </a:endParaRPr>
                    </a:p>
                  </a:txBody>
                  <a:tcPr marL="0" marR="0" marT="0" marB="0"/>
                </a:tc>
                <a:tc>
                  <a:txBody>
                    <a:bodyPr/>
                    <a:lstStyle/>
                    <a:p>
                      <a:pPr marL="127000" algn="l">
                        <a:lnSpc>
                          <a:spcPct val="115000"/>
                        </a:lnSpc>
                        <a:spcAft>
                          <a:spcPts val="0"/>
                        </a:spcAft>
                      </a:pPr>
                      <a:r>
                        <a:rPr lang="ru-RU" sz="1100">
                          <a:latin typeface="Times New Roman" pitchFamily="18" charset="0"/>
                          <a:cs typeface="Times New Roman" pitchFamily="18" charset="0"/>
                        </a:rPr>
                        <a:t>278</a:t>
                      </a:r>
                      <a:endParaRPr lang="ru-RU" sz="1100">
                        <a:latin typeface="Times New Roman" pitchFamily="18" charset="0"/>
                        <a:ea typeface="Calibri"/>
                        <a:cs typeface="Times New Roman" pitchFamily="18" charset="0"/>
                      </a:endParaRPr>
                    </a:p>
                  </a:txBody>
                  <a:tcPr marL="0" marR="0" marT="0" marB="0"/>
                </a:tc>
              </a:tr>
              <a:tr h="229669">
                <a:tc>
                  <a:txBody>
                    <a:bodyPr/>
                    <a:lstStyle/>
                    <a:p>
                      <a:pPr marL="38100" algn="l">
                        <a:lnSpc>
                          <a:spcPct val="115000"/>
                        </a:lnSpc>
                        <a:spcAft>
                          <a:spcPts val="0"/>
                        </a:spcAft>
                      </a:pPr>
                      <a:r>
                        <a:rPr lang="ru-RU" sz="1100">
                          <a:latin typeface="Times New Roman" pitchFamily="18" charset="0"/>
                          <a:cs typeface="Times New Roman" pitchFamily="18" charset="0"/>
                        </a:rPr>
                        <a:t>Плотность, г/см</a:t>
                      </a:r>
                      <a:r>
                        <a:rPr lang="ru-RU" sz="1100" baseline="30000">
                          <a:latin typeface="Times New Roman" pitchFamily="18" charset="0"/>
                          <a:cs typeface="Times New Roman" pitchFamily="18" charset="0"/>
                        </a:rPr>
                        <a:t>3</a:t>
                      </a:r>
                      <a:endParaRPr lang="ru-RU" sz="1100">
                        <a:latin typeface="Times New Roman" pitchFamily="18" charset="0"/>
                        <a:ea typeface="Calibri"/>
                        <a:cs typeface="Times New Roman" pitchFamily="18" charset="0"/>
                      </a:endParaRPr>
                    </a:p>
                  </a:txBody>
                  <a:tcPr marL="0" marR="0" marT="0" marB="0"/>
                </a:tc>
                <a:tc>
                  <a:txBody>
                    <a:bodyPr/>
                    <a:lstStyle/>
                    <a:p>
                      <a:pPr marL="139700" algn="l">
                        <a:lnSpc>
                          <a:spcPct val="115000"/>
                        </a:lnSpc>
                        <a:spcAft>
                          <a:spcPts val="0"/>
                        </a:spcAft>
                      </a:pPr>
                      <a:r>
                        <a:rPr lang="ru-RU" sz="1100">
                          <a:latin typeface="Times New Roman" pitchFamily="18" charset="0"/>
                          <a:cs typeface="Times New Roman" pitchFamily="18" charset="0"/>
                        </a:rPr>
                        <a:t>0,39</a:t>
                      </a:r>
                      <a:endParaRPr lang="ru-RU" sz="1100">
                        <a:latin typeface="Times New Roman" pitchFamily="18" charset="0"/>
                        <a:ea typeface="Calibri"/>
                        <a:cs typeface="Times New Roman" pitchFamily="18" charset="0"/>
                      </a:endParaRPr>
                    </a:p>
                  </a:txBody>
                  <a:tcPr marL="0" marR="0" marT="0" marB="0"/>
                </a:tc>
                <a:tc>
                  <a:txBody>
                    <a:bodyPr/>
                    <a:lstStyle/>
                    <a:p>
                      <a:pPr marL="190500" algn="l">
                        <a:lnSpc>
                          <a:spcPct val="115000"/>
                        </a:lnSpc>
                        <a:spcAft>
                          <a:spcPts val="0"/>
                        </a:spcAft>
                      </a:pPr>
                      <a:r>
                        <a:rPr lang="ru-RU" sz="1100">
                          <a:latin typeface="Times New Roman" pitchFamily="18" charset="0"/>
                          <a:cs typeface="Times New Roman" pitchFamily="18" charset="0"/>
                        </a:rPr>
                        <a:t>0,38</a:t>
                      </a:r>
                      <a:endParaRPr lang="ru-RU" sz="1100">
                        <a:latin typeface="Times New Roman" pitchFamily="18" charset="0"/>
                        <a:ea typeface="Calibri"/>
                        <a:cs typeface="Times New Roman" pitchFamily="18" charset="0"/>
                      </a:endParaRPr>
                    </a:p>
                  </a:txBody>
                  <a:tcPr marL="0" marR="0" marT="0" marB="0"/>
                </a:tc>
                <a:tc>
                  <a:txBody>
                    <a:bodyPr/>
                    <a:lstStyle/>
                    <a:p>
                      <a:pPr marL="114300" algn="l">
                        <a:lnSpc>
                          <a:spcPct val="115000"/>
                        </a:lnSpc>
                        <a:spcAft>
                          <a:spcPts val="0"/>
                        </a:spcAft>
                      </a:pPr>
                      <a:r>
                        <a:rPr lang="ru-RU" sz="1100">
                          <a:latin typeface="Times New Roman" pitchFamily="18" charset="0"/>
                          <a:cs typeface="Times New Roman" pitchFamily="18" charset="0"/>
                        </a:rPr>
                        <a:t>0,39</a:t>
                      </a:r>
                      <a:endParaRPr lang="ru-RU" sz="1100">
                        <a:latin typeface="Times New Roman" pitchFamily="18" charset="0"/>
                        <a:ea typeface="Calibri"/>
                        <a:cs typeface="Times New Roman" pitchFamily="18" charset="0"/>
                      </a:endParaRPr>
                    </a:p>
                  </a:txBody>
                  <a:tcPr marL="0" marR="0" marT="0" marB="0"/>
                </a:tc>
                <a:tc>
                  <a:txBody>
                    <a:bodyPr/>
                    <a:lstStyle/>
                    <a:p>
                      <a:pPr marL="190500" algn="l">
                        <a:lnSpc>
                          <a:spcPct val="115000"/>
                        </a:lnSpc>
                        <a:spcAft>
                          <a:spcPts val="0"/>
                        </a:spcAft>
                      </a:pPr>
                      <a:r>
                        <a:rPr lang="ru-RU" sz="1100">
                          <a:latin typeface="Times New Roman" pitchFamily="18" charset="0"/>
                          <a:cs typeface="Times New Roman" pitchFamily="18" charset="0"/>
                        </a:rPr>
                        <a:t>0,37</a:t>
                      </a:r>
                      <a:endParaRPr lang="ru-RU" sz="1100">
                        <a:latin typeface="Times New Roman" pitchFamily="18" charset="0"/>
                        <a:ea typeface="Calibri"/>
                        <a:cs typeface="Times New Roman" pitchFamily="18" charset="0"/>
                      </a:endParaRPr>
                    </a:p>
                  </a:txBody>
                  <a:tcPr marL="0" marR="0" marT="0" marB="0"/>
                </a:tc>
                <a:tc>
                  <a:txBody>
                    <a:bodyPr/>
                    <a:lstStyle/>
                    <a:p>
                      <a:pPr marL="127000" algn="l">
                        <a:lnSpc>
                          <a:spcPct val="115000"/>
                        </a:lnSpc>
                        <a:spcAft>
                          <a:spcPts val="0"/>
                        </a:spcAft>
                      </a:pPr>
                      <a:r>
                        <a:rPr lang="ru-RU" sz="1100">
                          <a:latin typeface="Times New Roman" pitchFamily="18" charset="0"/>
                          <a:cs typeface="Times New Roman" pitchFamily="18" charset="0"/>
                        </a:rPr>
                        <a:t>0,38</a:t>
                      </a:r>
                      <a:endParaRPr lang="ru-RU" sz="1100">
                        <a:latin typeface="Times New Roman" pitchFamily="18" charset="0"/>
                        <a:ea typeface="Calibri"/>
                        <a:cs typeface="Times New Roman" pitchFamily="18" charset="0"/>
                      </a:endParaRPr>
                    </a:p>
                  </a:txBody>
                  <a:tcPr marL="0" marR="0" marT="0" marB="0"/>
                </a:tc>
                <a:tc>
                  <a:txBody>
                    <a:bodyPr/>
                    <a:lstStyle/>
                    <a:p>
                      <a:pPr marL="203200" algn="l">
                        <a:lnSpc>
                          <a:spcPct val="115000"/>
                        </a:lnSpc>
                        <a:spcAft>
                          <a:spcPts val="0"/>
                        </a:spcAft>
                      </a:pPr>
                      <a:r>
                        <a:rPr lang="ru-RU" sz="1100" dirty="0">
                          <a:latin typeface="Times New Roman" pitchFamily="18" charset="0"/>
                          <a:cs typeface="Times New Roman" pitchFamily="18" charset="0"/>
                        </a:rPr>
                        <a:t>0,38</a:t>
                      </a:r>
                      <a:endParaRPr lang="ru-RU" sz="1100" dirty="0">
                        <a:latin typeface="Times New Roman" pitchFamily="18" charset="0"/>
                        <a:ea typeface="Calibri"/>
                        <a:cs typeface="Times New Roman" pitchFamily="18" charset="0"/>
                      </a:endParaRPr>
                    </a:p>
                  </a:txBody>
                  <a:tcPr marL="0" marR="0" marT="0" marB="0"/>
                </a:tc>
                <a:tc>
                  <a:txBody>
                    <a:bodyPr/>
                    <a:lstStyle/>
                    <a:p>
                      <a:pPr marL="127000" algn="l">
                        <a:lnSpc>
                          <a:spcPct val="115000"/>
                        </a:lnSpc>
                        <a:spcAft>
                          <a:spcPts val="0"/>
                        </a:spcAft>
                      </a:pPr>
                      <a:r>
                        <a:rPr lang="ru-RU" sz="1100">
                          <a:latin typeface="Times New Roman" pitchFamily="18" charset="0"/>
                          <a:cs typeface="Times New Roman" pitchFamily="18" charset="0"/>
                        </a:rPr>
                        <a:t>0,36</a:t>
                      </a:r>
                      <a:endParaRPr lang="ru-RU" sz="1100">
                        <a:latin typeface="Times New Roman" pitchFamily="18" charset="0"/>
                        <a:ea typeface="Calibri"/>
                        <a:cs typeface="Times New Roman" pitchFamily="18" charset="0"/>
                      </a:endParaRPr>
                    </a:p>
                  </a:txBody>
                  <a:tcPr marL="0" marR="0" marT="0" marB="0"/>
                </a:tc>
              </a:tr>
              <a:tr h="263453">
                <a:tc>
                  <a:txBody>
                    <a:bodyPr/>
                    <a:lstStyle/>
                    <a:p>
                      <a:pPr marL="38100" algn="l">
                        <a:lnSpc>
                          <a:spcPct val="115000"/>
                        </a:lnSpc>
                        <a:spcAft>
                          <a:spcPts val="0"/>
                        </a:spcAft>
                      </a:pPr>
                      <a:r>
                        <a:rPr lang="ru-RU" sz="1100">
                          <a:latin typeface="Times New Roman" pitchFamily="18" charset="0"/>
                          <a:cs typeface="Times New Roman" pitchFamily="18" charset="0"/>
                        </a:rPr>
                        <a:t>Щелочность, град.</a:t>
                      </a:r>
                      <a:endParaRPr lang="ru-RU" sz="1100">
                        <a:latin typeface="Times New Roman" pitchFamily="18" charset="0"/>
                        <a:ea typeface="Calibri"/>
                        <a:cs typeface="Times New Roman" pitchFamily="18" charset="0"/>
                      </a:endParaRPr>
                    </a:p>
                  </a:txBody>
                  <a:tcPr marL="0" marR="0" marT="0" marB="0"/>
                </a:tc>
                <a:tc>
                  <a:txBody>
                    <a:bodyPr/>
                    <a:lstStyle/>
                    <a:p>
                      <a:pPr marL="139700" algn="l">
                        <a:lnSpc>
                          <a:spcPct val="115000"/>
                        </a:lnSpc>
                        <a:spcAft>
                          <a:spcPts val="0"/>
                        </a:spcAft>
                      </a:pPr>
                      <a:r>
                        <a:rPr lang="ru-RU" sz="1100">
                          <a:latin typeface="Times New Roman" pitchFamily="18" charset="0"/>
                          <a:cs typeface="Times New Roman" pitchFamily="18" charset="0"/>
                        </a:rPr>
                        <a:t>1,4</a:t>
                      </a:r>
                      <a:endParaRPr lang="ru-RU" sz="1100">
                        <a:latin typeface="Times New Roman" pitchFamily="18" charset="0"/>
                        <a:ea typeface="Calibri"/>
                        <a:cs typeface="Times New Roman" pitchFamily="18" charset="0"/>
                      </a:endParaRPr>
                    </a:p>
                  </a:txBody>
                  <a:tcPr marL="0" marR="0" marT="0" marB="0"/>
                </a:tc>
                <a:tc>
                  <a:txBody>
                    <a:bodyPr/>
                    <a:lstStyle/>
                    <a:p>
                      <a:pPr marL="190500" algn="l">
                        <a:lnSpc>
                          <a:spcPct val="115000"/>
                        </a:lnSpc>
                        <a:spcAft>
                          <a:spcPts val="0"/>
                        </a:spcAft>
                      </a:pPr>
                      <a:r>
                        <a:rPr lang="ru-RU" sz="1100">
                          <a:latin typeface="Times New Roman" pitchFamily="18" charset="0"/>
                          <a:cs typeface="Times New Roman" pitchFamily="18" charset="0"/>
                        </a:rPr>
                        <a:t>1,5</a:t>
                      </a:r>
                      <a:endParaRPr lang="ru-RU" sz="1100">
                        <a:latin typeface="Times New Roman" pitchFamily="18" charset="0"/>
                        <a:ea typeface="Calibri"/>
                        <a:cs typeface="Times New Roman" pitchFamily="18" charset="0"/>
                      </a:endParaRPr>
                    </a:p>
                  </a:txBody>
                  <a:tcPr marL="0" marR="0" marT="0" marB="0"/>
                </a:tc>
                <a:tc>
                  <a:txBody>
                    <a:bodyPr/>
                    <a:lstStyle/>
                    <a:p>
                      <a:pPr marL="114300" algn="l">
                        <a:lnSpc>
                          <a:spcPct val="115000"/>
                        </a:lnSpc>
                        <a:spcAft>
                          <a:spcPts val="0"/>
                        </a:spcAft>
                      </a:pPr>
                      <a:r>
                        <a:rPr lang="ru-RU" sz="1100">
                          <a:latin typeface="Times New Roman" pitchFamily="18" charset="0"/>
                          <a:cs typeface="Times New Roman" pitchFamily="18" charset="0"/>
                        </a:rPr>
                        <a:t>1,4</a:t>
                      </a:r>
                      <a:endParaRPr lang="ru-RU" sz="1100">
                        <a:latin typeface="Times New Roman" pitchFamily="18" charset="0"/>
                        <a:ea typeface="Calibri"/>
                        <a:cs typeface="Times New Roman" pitchFamily="18" charset="0"/>
                      </a:endParaRPr>
                    </a:p>
                  </a:txBody>
                  <a:tcPr marL="0" marR="0" marT="0" marB="0"/>
                </a:tc>
                <a:tc>
                  <a:txBody>
                    <a:bodyPr/>
                    <a:lstStyle/>
                    <a:p>
                      <a:pPr marL="190500" algn="l">
                        <a:lnSpc>
                          <a:spcPct val="115000"/>
                        </a:lnSpc>
                        <a:spcAft>
                          <a:spcPts val="0"/>
                        </a:spcAft>
                      </a:pPr>
                      <a:r>
                        <a:rPr lang="ru-RU" sz="1100">
                          <a:latin typeface="Times New Roman" pitchFamily="18" charset="0"/>
                          <a:cs typeface="Times New Roman" pitchFamily="18" charset="0"/>
                        </a:rPr>
                        <a:t>1,6</a:t>
                      </a:r>
                      <a:endParaRPr lang="ru-RU" sz="1100">
                        <a:latin typeface="Times New Roman" pitchFamily="18" charset="0"/>
                        <a:ea typeface="Calibri"/>
                        <a:cs typeface="Times New Roman" pitchFamily="18" charset="0"/>
                      </a:endParaRPr>
                    </a:p>
                  </a:txBody>
                  <a:tcPr marL="0" marR="0" marT="0" marB="0"/>
                </a:tc>
                <a:tc>
                  <a:txBody>
                    <a:bodyPr/>
                    <a:lstStyle/>
                    <a:p>
                      <a:pPr marL="127000" algn="l">
                        <a:lnSpc>
                          <a:spcPct val="115000"/>
                        </a:lnSpc>
                        <a:spcAft>
                          <a:spcPts val="0"/>
                        </a:spcAft>
                      </a:pPr>
                      <a:r>
                        <a:rPr lang="ru-RU" sz="1100">
                          <a:latin typeface="Times New Roman" pitchFamily="18" charset="0"/>
                          <a:cs typeface="Times New Roman" pitchFamily="18" charset="0"/>
                        </a:rPr>
                        <a:t>1,6</a:t>
                      </a:r>
                      <a:endParaRPr lang="ru-RU" sz="1100">
                        <a:latin typeface="Times New Roman" pitchFamily="18" charset="0"/>
                        <a:ea typeface="Calibri"/>
                        <a:cs typeface="Times New Roman" pitchFamily="18" charset="0"/>
                      </a:endParaRPr>
                    </a:p>
                  </a:txBody>
                  <a:tcPr marL="0" marR="0" marT="0" marB="0"/>
                </a:tc>
                <a:tc>
                  <a:txBody>
                    <a:bodyPr/>
                    <a:lstStyle/>
                    <a:p>
                      <a:pPr marL="203200" algn="l">
                        <a:lnSpc>
                          <a:spcPct val="115000"/>
                        </a:lnSpc>
                        <a:spcAft>
                          <a:spcPts val="0"/>
                        </a:spcAft>
                      </a:pPr>
                      <a:r>
                        <a:rPr lang="ru-RU" sz="1100" dirty="0">
                          <a:latin typeface="Times New Roman" pitchFamily="18" charset="0"/>
                          <a:cs typeface="Times New Roman" pitchFamily="18" charset="0"/>
                        </a:rPr>
                        <a:t>1,5</a:t>
                      </a:r>
                      <a:endParaRPr lang="ru-RU" sz="1100" dirty="0">
                        <a:latin typeface="Times New Roman" pitchFamily="18" charset="0"/>
                        <a:ea typeface="Calibri"/>
                        <a:cs typeface="Times New Roman" pitchFamily="18" charset="0"/>
                      </a:endParaRPr>
                    </a:p>
                  </a:txBody>
                  <a:tcPr marL="0" marR="0" marT="0" marB="0"/>
                </a:tc>
                <a:tc>
                  <a:txBody>
                    <a:bodyPr/>
                    <a:lstStyle/>
                    <a:p>
                      <a:pPr marL="127000" algn="l">
                        <a:lnSpc>
                          <a:spcPct val="115000"/>
                        </a:lnSpc>
                        <a:spcAft>
                          <a:spcPts val="0"/>
                        </a:spcAft>
                      </a:pPr>
                      <a:r>
                        <a:rPr lang="ru-RU" sz="1100">
                          <a:latin typeface="Times New Roman" pitchFamily="18" charset="0"/>
                          <a:cs typeface="Times New Roman" pitchFamily="18" charset="0"/>
                        </a:rPr>
                        <a:t>1,5</a:t>
                      </a:r>
                      <a:endParaRPr lang="ru-RU" sz="1100">
                        <a:latin typeface="Times New Roman" pitchFamily="18" charset="0"/>
                        <a:ea typeface="Calibri"/>
                        <a:cs typeface="Times New Roman" pitchFamily="18" charset="0"/>
                      </a:endParaRPr>
                    </a:p>
                  </a:txBody>
                  <a:tcPr marL="0" marR="0" marT="0" marB="0"/>
                </a:tc>
              </a:tr>
              <a:tr h="248931">
                <a:tc>
                  <a:txBody>
                    <a:bodyPr/>
                    <a:lstStyle/>
                    <a:p>
                      <a:pPr marL="38100" algn="l">
                        <a:lnSpc>
                          <a:spcPct val="115000"/>
                        </a:lnSpc>
                        <a:spcAft>
                          <a:spcPts val="0"/>
                        </a:spcAft>
                      </a:pPr>
                      <a:r>
                        <a:rPr lang="en-US" sz="1100">
                          <a:latin typeface="Times New Roman" pitchFamily="18" charset="0"/>
                          <a:cs typeface="Times New Roman" pitchFamily="18" charset="0"/>
                        </a:rPr>
                        <a:t>H</a:t>
                      </a:r>
                      <a:r>
                        <a:rPr lang="ru-RU" sz="1100">
                          <a:latin typeface="Times New Roman" pitchFamily="18" charset="0"/>
                          <a:cs typeface="Times New Roman" pitchFamily="18" charset="0"/>
                        </a:rPr>
                        <a:t>/</a:t>
                      </a:r>
                      <a:r>
                        <a:rPr lang="en-US" sz="1100">
                          <a:latin typeface="Times New Roman" pitchFamily="18" charset="0"/>
                          <a:cs typeface="Times New Roman" pitchFamily="18" charset="0"/>
                        </a:rPr>
                        <a:t>d</a:t>
                      </a:r>
                      <a:r>
                        <a:rPr lang="ru-RU" sz="1100">
                          <a:latin typeface="Times New Roman" pitchFamily="18" charset="0"/>
                          <a:cs typeface="Times New Roman" pitchFamily="18" charset="0"/>
                        </a:rPr>
                        <a:t>, среднее на 10 шт.</a:t>
                      </a:r>
                      <a:endParaRPr lang="ru-RU" sz="1100">
                        <a:latin typeface="Times New Roman" pitchFamily="18" charset="0"/>
                        <a:ea typeface="Calibri"/>
                        <a:cs typeface="Times New Roman" pitchFamily="18" charset="0"/>
                      </a:endParaRPr>
                    </a:p>
                  </a:txBody>
                  <a:tcPr marL="0" marR="0" marT="0" marB="0"/>
                </a:tc>
                <a:tc>
                  <a:txBody>
                    <a:bodyPr/>
                    <a:lstStyle/>
                    <a:p>
                      <a:pPr marL="139700" algn="l">
                        <a:lnSpc>
                          <a:spcPct val="115000"/>
                        </a:lnSpc>
                        <a:spcAft>
                          <a:spcPts val="0"/>
                        </a:spcAft>
                      </a:pPr>
                      <a:r>
                        <a:rPr lang="ru-RU" sz="1100">
                          <a:latin typeface="Times New Roman" pitchFamily="18" charset="0"/>
                          <a:cs typeface="Times New Roman" pitchFamily="18" charset="0"/>
                        </a:rPr>
                        <a:t>0,24</a:t>
                      </a:r>
                      <a:endParaRPr lang="ru-RU" sz="1100">
                        <a:latin typeface="Times New Roman" pitchFamily="18" charset="0"/>
                        <a:ea typeface="Calibri"/>
                        <a:cs typeface="Times New Roman" pitchFamily="18" charset="0"/>
                      </a:endParaRPr>
                    </a:p>
                  </a:txBody>
                  <a:tcPr marL="0" marR="0" marT="0" marB="0"/>
                </a:tc>
                <a:tc>
                  <a:txBody>
                    <a:bodyPr/>
                    <a:lstStyle/>
                    <a:p>
                      <a:pPr marL="190500" algn="l">
                        <a:lnSpc>
                          <a:spcPct val="115000"/>
                        </a:lnSpc>
                        <a:spcAft>
                          <a:spcPts val="0"/>
                        </a:spcAft>
                      </a:pPr>
                      <a:r>
                        <a:rPr lang="ru-RU" sz="1100">
                          <a:latin typeface="Times New Roman" pitchFamily="18" charset="0"/>
                          <a:cs typeface="Times New Roman" pitchFamily="18" charset="0"/>
                        </a:rPr>
                        <a:t>0,25</a:t>
                      </a:r>
                      <a:endParaRPr lang="ru-RU" sz="1100">
                        <a:latin typeface="Times New Roman" pitchFamily="18" charset="0"/>
                        <a:ea typeface="Calibri"/>
                        <a:cs typeface="Times New Roman" pitchFamily="18" charset="0"/>
                      </a:endParaRPr>
                    </a:p>
                  </a:txBody>
                  <a:tcPr marL="0" marR="0" marT="0" marB="0"/>
                </a:tc>
                <a:tc>
                  <a:txBody>
                    <a:bodyPr/>
                    <a:lstStyle/>
                    <a:p>
                      <a:pPr marL="114300" algn="l">
                        <a:lnSpc>
                          <a:spcPct val="115000"/>
                        </a:lnSpc>
                        <a:spcAft>
                          <a:spcPts val="0"/>
                        </a:spcAft>
                      </a:pPr>
                      <a:r>
                        <a:rPr lang="ru-RU" sz="1100">
                          <a:latin typeface="Times New Roman" pitchFamily="18" charset="0"/>
                          <a:cs typeface="Times New Roman" pitchFamily="18" charset="0"/>
                        </a:rPr>
                        <a:t>0,25</a:t>
                      </a:r>
                      <a:endParaRPr lang="ru-RU" sz="1100">
                        <a:latin typeface="Times New Roman" pitchFamily="18" charset="0"/>
                        <a:ea typeface="Calibri"/>
                        <a:cs typeface="Times New Roman" pitchFamily="18" charset="0"/>
                      </a:endParaRPr>
                    </a:p>
                  </a:txBody>
                  <a:tcPr marL="0" marR="0" marT="0" marB="0"/>
                </a:tc>
                <a:tc>
                  <a:txBody>
                    <a:bodyPr/>
                    <a:lstStyle/>
                    <a:p>
                      <a:pPr marL="190500" algn="l">
                        <a:lnSpc>
                          <a:spcPct val="115000"/>
                        </a:lnSpc>
                        <a:spcAft>
                          <a:spcPts val="0"/>
                        </a:spcAft>
                      </a:pPr>
                      <a:r>
                        <a:rPr lang="ru-RU" sz="1100">
                          <a:latin typeface="Times New Roman" pitchFamily="18" charset="0"/>
                          <a:cs typeface="Times New Roman" pitchFamily="18" charset="0"/>
                        </a:rPr>
                        <a:t>0,26</a:t>
                      </a:r>
                      <a:endParaRPr lang="ru-RU" sz="1100">
                        <a:latin typeface="Times New Roman" pitchFamily="18" charset="0"/>
                        <a:ea typeface="Calibri"/>
                        <a:cs typeface="Times New Roman" pitchFamily="18" charset="0"/>
                      </a:endParaRPr>
                    </a:p>
                  </a:txBody>
                  <a:tcPr marL="0" marR="0" marT="0" marB="0"/>
                </a:tc>
                <a:tc>
                  <a:txBody>
                    <a:bodyPr/>
                    <a:lstStyle/>
                    <a:p>
                      <a:pPr marL="127000" algn="l">
                        <a:lnSpc>
                          <a:spcPct val="115000"/>
                        </a:lnSpc>
                        <a:spcAft>
                          <a:spcPts val="0"/>
                        </a:spcAft>
                      </a:pPr>
                      <a:r>
                        <a:rPr lang="ru-RU" sz="1100">
                          <a:latin typeface="Times New Roman" pitchFamily="18" charset="0"/>
                          <a:cs typeface="Times New Roman" pitchFamily="18" charset="0"/>
                        </a:rPr>
                        <a:t>0,28</a:t>
                      </a:r>
                      <a:endParaRPr lang="ru-RU" sz="1100">
                        <a:latin typeface="Times New Roman" pitchFamily="18" charset="0"/>
                        <a:ea typeface="Calibri"/>
                        <a:cs typeface="Times New Roman" pitchFamily="18" charset="0"/>
                      </a:endParaRPr>
                    </a:p>
                  </a:txBody>
                  <a:tcPr marL="0" marR="0" marT="0" marB="0"/>
                </a:tc>
                <a:tc>
                  <a:txBody>
                    <a:bodyPr/>
                    <a:lstStyle/>
                    <a:p>
                      <a:pPr marL="203200" algn="l">
                        <a:lnSpc>
                          <a:spcPct val="115000"/>
                        </a:lnSpc>
                        <a:spcAft>
                          <a:spcPts val="0"/>
                        </a:spcAft>
                      </a:pPr>
                      <a:r>
                        <a:rPr lang="ru-RU" sz="1100">
                          <a:latin typeface="Times New Roman" pitchFamily="18" charset="0"/>
                          <a:cs typeface="Times New Roman" pitchFamily="18" charset="0"/>
                        </a:rPr>
                        <a:t>0,27</a:t>
                      </a:r>
                      <a:endParaRPr lang="ru-RU" sz="1100">
                        <a:latin typeface="Times New Roman" pitchFamily="18" charset="0"/>
                        <a:ea typeface="Calibri"/>
                        <a:cs typeface="Times New Roman" pitchFamily="18" charset="0"/>
                      </a:endParaRPr>
                    </a:p>
                  </a:txBody>
                  <a:tcPr marL="0" marR="0" marT="0" marB="0"/>
                </a:tc>
                <a:tc>
                  <a:txBody>
                    <a:bodyPr/>
                    <a:lstStyle/>
                    <a:p>
                      <a:pPr marL="127000" algn="l">
                        <a:lnSpc>
                          <a:spcPct val="115000"/>
                        </a:lnSpc>
                        <a:spcAft>
                          <a:spcPts val="0"/>
                        </a:spcAft>
                      </a:pPr>
                      <a:r>
                        <a:rPr lang="ru-RU" sz="1100" dirty="0">
                          <a:latin typeface="Times New Roman" pitchFamily="18" charset="0"/>
                          <a:cs typeface="Times New Roman" pitchFamily="18" charset="0"/>
                        </a:rPr>
                        <a:t>0,26</a:t>
                      </a:r>
                      <a:endParaRPr lang="ru-RU" sz="1100" dirty="0">
                        <a:latin typeface="Times New Roman" pitchFamily="18" charset="0"/>
                        <a:ea typeface="Calibri"/>
                        <a:cs typeface="Times New Roman" pitchFamily="18" charset="0"/>
                      </a:endParaRPr>
                    </a:p>
                  </a:txBody>
                  <a:tcPr marL="0" marR="0" marT="0" marB="0"/>
                </a:tc>
              </a:tr>
              <a:tr h="263453">
                <a:tc>
                  <a:txBody>
                    <a:bodyPr/>
                    <a:lstStyle/>
                    <a:p>
                      <a:pPr marL="38100" algn="l">
                        <a:lnSpc>
                          <a:spcPct val="115000"/>
                        </a:lnSpc>
                        <a:spcAft>
                          <a:spcPts val="0"/>
                        </a:spcAft>
                      </a:pPr>
                      <a:r>
                        <a:rPr lang="ru-RU" sz="1100">
                          <a:latin typeface="Times New Roman" pitchFamily="18" charset="0"/>
                          <a:cs typeface="Times New Roman" pitchFamily="18" charset="0"/>
                        </a:rPr>
                        <a:t>Набухаемость, %</a:t>
                      </a:r>
                      <a:endParaRPr lang="ru-RU" sz="1100">
                        <a:latin typeface="Times New Roman" pitchFamily="18" charset="0"/>
                        <a:ea typeface="Calibri"/>
                        <a:cs typeface="Times New Roman" pitchFamily="18" charset="0"/>
                      </a:endParaRPr>
                    </a:p>
                  </a:txBody>
                  <a:tcPr marL="0" marR="0" marT="0" marB="0"/>
                </a:tc>
                <a:tc>
                  <a:txBody>
                    <a:bodyPr/>
                    <a:lstStyle/>
                    <a:p>
                      <a:pPr marL="139700" algn="l">
                        <a:lnSpc>
                          <a:spcPct val="115000"/>
                        </a:lnSpc>
                        <a:spcAft>
                          <a:spcPts val="0"/>
                        </a:spcAft>
                      </a:pPr>
                      <a:r>
                        <a:rPr lang="ru-RU" sz="1100">
                          <a:latin typeface="Times New Roman" pitchFamily="18" charset="0"/>
                          <a:cs typeface="Times New Roman" pitchFamily="18" charset="0"/>
                        </a:rPr>
                        <a:t>210</a:t>
                      </a:r>
                      <a:endParaRPr lang="ru-RU" sz="1100">
                        <a:latin typeface="Times New Roman" pitchFamily="18" charset="0"/>
                        <a:ea typeface="Calibri"/>
                        <a:cs typeface="Times New Roman" pitchFamily="18" charset="0"/>
                      </a:endParaRPr>
                    </a:p>
                  </a:txBody>
                  <a:tcPr marL="0" marR="0" marT="0" marB="0"/>
                </a:tc>
                <a:tc>
                  <a:txBody>
                    <a:bodyPr/>
                    <a:lstStyle/>
                    <a:p>
                      <a:pPr marL="190500" algn="l">
                        <a:lnSpc>
                          <a:spcPct val="115000"/>
                        </a:lnSpc>
                        <a:spcAft>
                          <a:spcPts val="0"/>
                        </a:spcAft>
                      </a:pPr>
                      <a:r>
                        <a:rPr lang="ru-RU" sz="1100">
                          <a:latin typeface="Times New Roman" pitchFamily="18" charset="0"/>
                          <a:cs typeface="Times New Roman" pitchFamily="18" charset="0"/>
                        </a:rPr>
                        <a:t>215</a:t>
                      </a:r>
                      <a:endParaRPr lang="ru-RU" sz="1100">
                        <a:latin typeface="Times New Roman" pitchFamily="18" charset="0"/>
                        <a:ea typeface="Calibri"/>
                        <a:cs typeface="Times New Roman" pitchFamily="18" charset="0"/>
                      </a:endParaRPr>
                    </a:p>
                  </a:txBody>
                  <a:tcPr marL="0" marR="0" marT="0" marB="0"/>
                </a:tc>
                <a:tc>
                  <a:txBody>
                    <a:bodyPr/>
                    <a:lstStyle/>
                    <a:p>
                      <a:pPr marL="114300" algn="l">
                        <a:lnSpc>
                          <a:spcPct val="115000"/>
                        </a:lnSpc>
                        <a:spcAft>
                          <a:spcPts val="0"/>
                        </a:spcAft>
                      </a:pPr>
                      <a:r>
                        <a:rPr lang="ru-RU" sz="1100">
                          <a:latin typeface="Times New Roman" pitchFamily="18" charset="0"/>
                          <a:cs typeface="Times New Roman" pitchFamily="18" charset="0"/>
                        </a:rPr>
                        <a:t>220</a:t>
                      </a:r>
                      <a:endParaRPr lang="ru-RU" sz="1100">
                        <a:latin typeface="Times New Roman" pitchFamily="18" charset="0"/>
                        <a:ea typeface="Calibri"/>
                        <a:cs typeface="Times New Roman" pitchFamily="18" charset="0"/>
                      </a:endParaRPr>
                    </a:p>
                  </a:txBody>
                  <a:tcPr marL="0" marR="0" marT="0" marB="0"/>
                </a:tc>
                <a:tc>
                  <a:txBody>
                    <a:bodyPr/>
                    <a:lstStyle/>
                    <a:p>
                      <a:pPr marL="190500" algn="l">
                        <a:lnSpc>
                          <a:spcPct val="115000"/>
                        </a:lnSpc>
                        <a:spcAft>
                          <a:spcPts val="0"/>
                        </a:spcAft>
                      </a:pPr>
                      <a:r>
                        <a:rPr lang="ru-RU" sz="1100">
                          <a:latin typeface="Times New Roman" pitchFamily="18" charset="0"/>
                          <a:cs typeface="Times New Roman" pitchFamily="18" charset="0"/>
                        </a:rPr>
                        <a:t>260</a:t>
                      </a:r>
                      <a:endParaRPr lang="ru-RU" sz="1100">
                        <a:latin typeface="Times New Roman" pitchFamily="18" charset="0"/>
                        <a:ea typeface="Calibri"/>
                        <a:cs typeface="Times New Roman" pitchFamily="18" charset="0"/>
                      </a:endParaRPr>
                    </a:p>
                  </a:txBody>
                  <a:tcPr marL="0" marR="0" marT="0" marB="0"/>
                </a:tc>
                <a:tc>
                  <a:txBody>
                    <a:bodyPr/>
                    <a:lstStyle/>
                    <a:p>
                      <a:pPr marL="127000" algn="l">
                        <a:lnSpc>
                          <a:spcPct val="115000"/>
                        </a:lnSpc>
                        <a:spcAft>
                          <a:spcPts val="0"/>
                        </a:spcAft>
                      </a:pPr>
                      <a:r>
                        <a:rPr lang="ru-RU" sz="1100">
                          <a:latin typeface="Times New Roman" pitchFamily="18" charset="0"/>
                          <a:cs typeface="Times New Roman" pitchFamily="18" charset="0"/>
                        </a:rPr>
                        <a:t>255</a:t>
                      </a:r>
                      <a:endParaRPr lang="ru-RU" sz="1100">
                        <a:latin typeface="Times New Roman" pitchFamily="18" charset="0"/>
                        <a:ea typeface="Calibri"/>
                        <a:cs typeface="Times New Roman" pitchFamily="18" charset="0"/>
                      </a:endParaRPr>
                    </a:p>
                  </a:txBody>
                  <a:tcPr marL="0" marR="0" marT="0" marB="0"/>
                </a:tc>
                <a:tc>
                  <a:txBody>
                    <a:bodyPr/>
                    <a:lstStyle/>
                    <a:p>
                      <a:pPr marL="203200" algn="l">
                        <a:lnSpc>
                          <a:spcPct val="115000"/>
                        </a:lnSpc>
                        <a:spcAft>
                          <a:spcPts val="0"/>
                        </a:spcAft>
                      </a:pPr>
                      <a:r>
                        <a:rPr lang="ru-RU" sz="1100">
                          <a:latin typeface="Times New Roman" pitchFamily="18" charset="0"/>
                          <a:cs typeface="Times New Roman" pitchFamily="18" charset="0"/>
                        </a:rPr>
                        <a:t>265</a:t>
                      </a:r>
                      <a:endParaRPr lang="ru-RU" sz="1100">
                        <a:latin typeface="Times New Roman" pitchFamily="18" charset="0"/>
                        <a:ea typeface="Calibri"/>
                        <a:cs typeface="Times New Roman" pitchFamily="18" charset="0"/>
                      </a:endParaRPr>
                    </a:p>
                  </a:txBody>
                  <a:tcPr marL="0" marR="0" marT="0" marB="0"/>
                </a:tc>
                <a:tc>
                  <a:txBody>
                    <a:bodyPr/>
                    <a:lstStyle/>
                    <a:p>
                      <a:pPr marL="127000" algn="l">
                        <a:lnSpc>
                          <a:spcPct val="115000"/>
                        </a:lnSpc>
                        <a:spcAft>
                          <a:spcPts val="0"/>
                        </a:spcAft>
                      </a:pPr>
                      <a:r>
                        <a:rPr lang="ru-RU" sz="1100" dirty="0">
                          <a:latin typeface="Times New Roman" pitchFamily="18" charset="0"/>
                          <a:cs typeface="Times New Roman" pitchFamily="18" charset="0"/>
                        </a:rPr>
                        <a:t>268</a:t>
                      </a:r>
                      <a:endParaRPr lang="ru-RU" sz="1100" dirty="0">
                        <a:latin typeface="Times New Roman" pitchFamily="18" charset="0"/>
                        <a:ea typeface="Calibri"/>
                        <a:cs typeface="Times New Roman" pitchFamily="18" charset="0"/>
                      </a:endParaRPr>
                    </a:p>
                  </a:txBody>
                  <a:tcPr marL="0" marR="0" marT="0" marB="0"/>
                </a:tc>
              </a:tr>
              <a:tr h="408662">
                <a:tc>
                  <a:txBody>
                    <a:bodyPr/>
                    <a:lstStyle/>
                    <a:p>
                      <a:pPr marL="38100" algn="l">
                        <a:lnSpc>
                          <a:spcPct val="115000"/>
                        </a:lnSpc>
                        <a:spcAft>
                          <a:spcPts val="0"/>
                        </a:spcAft>
                      </a:pPr>
                      <a:r>
                        <a:rPr lang="ru-RU" sz="1100">
                          <a:latin typeface="Times New Roman" pitchFamily="18" charset="0"/>
                          <a:cs typeface="Times New Roman" pitchFamily="18" charset="0"/>
                        </a:rPr>
                        <a:t>Поверхность</a:t>
                      </a:r>
                      <a:endParaRPr lang="ru-RU" sz="1100">
                        <a:latin typeface="Times New Roman" pitchFamily="18" charset="0"/>
                        <a:ea typeface="Calibri"/>
                        <a:cs typeface="Times New Roman" pitchFamily="18" charset="0"/>
                      </a:endParaRPr>
                    </a:p>
                  </a:txBody>
                  <a:tcPr marL="0" marR="0" marT="0" marB="0"/>
                </a:tc>
                <a:tc gridSpan="3">
                  <a:txBody>
                    <a:bodyPr/>
                    <a:lstStyle/>
                    <a:p>
                      <a:pPr algn="l">
                        <a:lnSpc>
                          <a:spcPts val="790"/>
                        </a:lnSpc>
                        <a:spcAft>
                          <a:spcPts val="0"/>
                        </a:spcAft>
                      </a:pPr>
                      <a:r>
                        <a:rPr lang="ru-RU" sz="1100" dirty="0">
                          <a:latin typeface="Times New Roman" pitchFamily="18" charset="0"/>
                          <a:cs typeface="Times New Roman" pitchFamily="18" charset="0"/>
                        </a:rPr>
                        <a:t>Без трещин, не липкая, коричневая</a:t>
                      </a:r>
                      <a:endParaRPr lang="ru-RU" sz="1100" dirty="0">
                        <a:latin typeface="Times New Roman" pitchFamily="18" charset="0"/>
                        <a:ea typeface="Calibri"/>
                        <a:cs typeface="Times New Roman" pitchFamily="18" charset="0"/>
                      </a:endParaRPr>
                    </a:p>
                  </a:txBody>
                  <a:tcPr marL="0" marR="0" marT="0" marB="0"/>
                </a:tc>
                <a:tc hMerge="1">
                  <a:txBody>
                    <a:bodyPr/>
                    <a:lstStyle/>
                    <a:p>
                      <a:endParaRPr lang="ru-RU"/>
                    </a:p>
                  </a:txBody>
                  <a:tcPr/>
                </a:tc>
                <a:tc hMerge="1">
                  <a:txBody>
                    <a:bodyPr/>
                    <a:lstStyle/>
                    <a:p>
                      <a:endParaRPr lang="ru-RU"/>
                    </a:p>
                  </a:txBody>
                  <a:tcPr/>
                </a:tc>
                <a:tc gridSpan="2">
                  <a:txBody>
                    <a:bodyPr/>
                    <a:lstStyle/>
                    <a:p>
                      <a:pPr algn="l">
                        <a:lnSpc>
                          <a:spcPts val="790"/>
                        </a:lnSpc>
                        <a:spcAft>
                          <a:spcPts val="0"/>
                        </a:spcAft>
                      </a:pPr>
                      <a:r>
                        <a:rPr lang="ru-RU" sz="1100">
                          <a:latin typeface="Times New Roman" pitchFamily="18" charset="0"/>
                          <a:cs typeface="Times New Roman" pitchFamily="18" charset="0"/>
                        </a:rPr>
                        <a:t>Без трещин, свет­ло коричневая</a:t>
                      </a:r>
                      <a:endParaRPr lang="ru-RU" sz="1100">
                        <a:latin typeface="Times New Roman" pitchFamily="18" charset="0"/>
                        <a:ea typeface="Calibri"/>
                        <a:cs typeface="Times New Roman" pitchFamily="18" charset="0"/>
                      </a:endParaRPr>
                    </a:p>
                  </a:txBody>
                  <a:tcPr marL="0" marR="0" marT="0" marB="0"/>
                </a:tc>
                <a:tc hMerge="1">
                  <a:txBody>
                    <a:bodyPr/>
                    <a:lstStyle/>
                    <a:p>
                      <a:endParaRPr lang="ru-RU"/>
                    </a:p>
                  </a:txBody>
                  <a:tcPr/>
                </a:tc>
                <a:tc gridSpan="2">
                  <a:txBody>
                    <a:bodyPr/>
                    <a:lstStyle/>
                    <a:p>
                      <a:pPr algn="l">
                        <a:lnSpc>
                          <a:spcPts val="790"/>
                        </a:lnSpc>
                        <a:spcAft>
                          <a:spcPts val="0"/>
                        </a:spcAft>
                      </a:pPr>
                      <a:r>
                        <a:rPr lang="ru-RU" sz="1100" dirty="0">
                          <a:latin typeface="Times New Roman" pitchFamily="18" charset="0"/>
                          <a:cs typeface="Times New Roman" pitchFamily="18" charset="0"/>
                        </a:rPr>
                        <a:t>Без трещин, коричнево-серая</a:t>
                      </a:r>
                      <a:endParaRPr lang="ru-RU" sz="1100" dirty="0">
                        <a:latin typeface="Times New Roman" pitchFamily="18" charset="0"/>
                        <a:ea typeface="Calibri"/>
                        <a:cs typeface="Times New Roman" pitchFamily="18" charset="0"/>
                      </a:endParaRPr>
                    </a:p>
                  </a:txBody>
                  <a:tcPr marL="0" marR="0" marT="0" marB="0"/>
                </a:tc>
                <a:tc hMerge="1">
                  <a:txBody>
                    <a:bodyPr/>
                    <a:lstStyle/>
                    <a:p>
                      <a:endParaRPr lang="ru-RU"/>
                    </a:p>
                  </a:txBody>
                  <a:tcPr/>
                </a:tc>
              </a:tr>
              <a:tr h="746794">
                <a:tc>
                  <a:txBody>
                    <a:bodyPr/>
                    <a:lstStyle/>
                    <a:p>
                      <a:pPr marL="38100" algn="l">
                        <a:lnSpc>
                          <a:spcPct val="115000"/>
                        </a:lnSpc>
                        <a:spcAft>
                          <a:spcPts val="0"/>
                        </a:spcAft>
                      </a:pPr>
                      <a:r>
                        <a:rPr lang="ru-RU" sz="1100">
                          <a:latin typeface="Times New Roman" pitchFamily="18" charset="0"/>
                          <a:cs typeface="Times New Roman" pitchFamily="18" charset="0"/>
                        </a:rPr>
                        <a:t>Вид в изломе</a:t>
                      </a:r>
                      <a:endParaRPr lang="ru-RU" sz="1100">
                        <a:latin typeface="Times New Roman" pitchFamily="18" charset="0"/>
                        <a:ea typeface="Calibri"/>
                        <a:cs typeface="Times New Roman" pitchFamily="18" charset="0"/>
                      </a:endParaRPr>
                    </a:p>
                  </a:txBody>
                  <a:tcPr marL="0" marR="0" marT="0" marB="0"/>
                </a:tc>
                <a:tc gridSpan="3">
                  <a:txBody>
                    <a:bodyPr/>
                    <a:lstStyle/>
                    <a:p>
                      <a:pPr algn="l">
                        <a:lnSpc>
                          <a:spcPts val="815"/>
                        </a:lnSpc>
                        <a:spcAft>
                          <a:spcPts val="0"/>
                        </a:spcAft>
                      </a:pPr>
                      <a:r>
                        <a:rPr lang="ru-RU" sz="1100">
                          <a:latin typeface="Times New Roman" pitchFamily="18" charset="0"/>
                          <a:cs typeface="Times New Roman" pitchFamily="18" charset="0"/>
                        </a:rPr>
                        <a:t>Пропечены, развитая пористость, без пустот</a:t>
                      </a:r>
                      <a:endParaRPr lang="ru-RU" sz="1100">
                        <a:latin typeface="Times New Roman" pitchFamily="18" charset="0"/>
                        <a:ea typeface="Calibri"/>
                        <a:cs typeface="Times New Roman" pitchFamily="18" charset="0"/>
                      </a:endParaRPr>
                    </a:p>
                  </a:txBody>
                  <a:tcPr marL="0" marR="0" marT="0" marB="0"/>
                </a:tc>
                <a:tc hMerge="1">
                  <a:txBody>
                    <a:bodyPr/>
                    <a:lstStyle/>
                    <a:p>
                      <a:endParaRPr lang="ru-RU"/>
                    </a:p>
                  </a:txBody>
                  <a:tcPr/>
                </a:tc>
                <a:tc hMerge="1">
                  <a:txBody>
                    <a:bodyPr/>
                    <a:lstStyle/>
                    <a:p>
                      <a:endParaRPr lang="ru-RU"/>
                    </a:p>
                  </a:txBody>
                  <a:tcPr/>
                </a:tc>
                <a:tc gridSpan="2">
                  <a:txBody>
                    <a:bodyPr/>
                    <a:lstStyle/>
                    <a:p>
                      <a:pPr algn="l">
                        <a:lnSpc>
                          <a:spcPts val="790"/>
                        </a:lnSpc>
                        <a:spcAft>
                          <a:spcPts val="0"/>
                        </a:spcAft>
                      </a:pPr>
                      <a:r>
                        <a:rPr lang="ru-RU" sz="1100">
                          <a:latin typeface="Times New Roman" pitchFamily="18" charset="0"/>
                          <a:cs typeface="Times New Roman" pitchFamily="18" charset="0"/>
                        </a:rPr>
                        <a:t>Пропечены, раз­витая пористость, без пустот</a:t>
                      </a:r>
                      <a:endParaRPr lang="ru-RU" sz="1100">
                        <a:latin typeface="Times New Roman" pitchFamily="18" charset="0"/>
                        <a:ea typeface="Calibri"/>
                        <a:cs typeface="Times New Roman" pitchFamily="18" charset="0"/>
                      </a:endParaRPr>
                    </a:p>
                  </a:txBody>
                  <a:tcPr marL="0" marR="0" marT="0" marB="0"/>
                </a:tc>
                <a:tc hMerge="1">
                  <a:txBody>
                    <a:bodyPr/>
                    <a:lstStyle/>
                    <a:p>
                      <a:endParaRPr lang="ru-RU"/>
                    </a:p>
                  </a:txBody>
                  <a:tcPr/>
                </a:tc>
                <a:tc gridSpan="2">
                  <a:txBody>
                    <a:bodyPr/>
                    <a:lstStyle/>
                    <a:p>
                      <a:pPr algn="l">
                        <a:lnSpc>
                          <a:spcPts val="790"/>
                        </a:lnSpc>
                        <a:spcAft>
                          <a:spcPts val="0"/>
                        </a:spcAft>
                      </a:pPr>
                      <a:r>
                        <a:rPr lang="ru-RU" sz="1100" dirty="0">
                          <a:latin typeface="Times New Roman" pitchFamily="18" charset="0"/>
                          <a:cs typeface="Times New Roman" pitchFamily="18" charset="0"/>
                        </a:rPr>
                        <a:t>Пропечены, раз­витая пористость, без пустот, серо­ватого оттенка</a:t>
                      </a:r>
                      <a:endParaRPr lang="ru-RU" sz="1100" dirty="0">
                        <a:latin typeface="Times New Roman" pitchFamily="18" charset="0"/>
                        <a:ea typeface="Calibri"/>
                        <a:cs typeface="Times New Roman" pitchFamily="18" charset="0"/>
                      </a:endParaRPr>
                    </a:p>
                  </a:txBody>
                  <a:tcPr marL="0" marR="0" marT="0" marB="0"/>
                </a:tc>
                <a:tc hMerge="1">
                  <a:txBody>
                    <a:bodyPr/>
                    <a:lstStyle/>
                    <a:p>
                      <a:endParaRPr lang="ru-RU"/>
                    </a:p>
                  </a:txBody>
                  <a:tcPr/>
                </a:tc>
              </a:tr>
              <a:tr h="597433">
                <a:tc>
                  <a:txBody>
                    <a:bodyPr/>
                    <a:lstStyle/>
                    <a:p>
                      <a:pPr marL="38100" algn="l">
                        <a:lnSpc>
                          <a:spcPct val="115000"/>
                        </a:lnSpc>
                        <a:spcAft>
                          <a:spcPts val="0"/>
                        </a:spcAft>
                      </a:pPr>
                      <a:r>
                        <a:rPr lang="ru-RU" sz="1100" dirty="0">
                          <a:latin typeface="Times New Roman" pitchFamily="18" charset="0"/>
                          <a:cs typeface="Times New Roman" pitchFamily="18" charset="0"/>
                        </a:rPr>
                        <a:t>Вкус, запах</a:t>
                      </a:r>
                      <a:endParaRPr lang="ru-RU" sz="1100" dirty="0">
                        <a:latin typeface="Times New Roman" pitchFamily="18" charset="0"/>
                        <a:ea typeface="Calibri"/>
                        <a:cs typeface="Times New Roman" pitchFamily="18" charset="0"/>
                      </a:endParaRPr>
                    </a:p>
                  </a:txBody>
                  <a:tcPr marL="0" marR="0" marT="0" marB="0"/>
                </a:tc>
                <a:tc gridSpan="3">
                  <a:txBody>
                    <a:bodyPr/>
                    <a:lstStyle/>
                    <a:p>
                      <a:pPr algn="l">
                        <a:lnSpc>
                          <a:spcPts val="790"/>
                        </a:lnSpc>
                        <a:spcAft>
                          <a:spcPts val="0"/>
                        </a:spcAft>
                      </a:pPr>
                      <a:r>
                        <a:rPr lang="ru-RU" sz="1100" dirty="0">
                          <a:latin typeface="Times New Roman" pitchFamily="18" charset="0"/>
                          <a:cs typeface="Times New Roman" pitchFamily="18" charset="0"/>
                        </a:rPr>
                        <a:t>Сладкие, без постороннего запаха</a:t>
                      </a:r>
                      <a:endParaRPr lang="ru-RU" sz="1100" dirty="0">
                        <a:latin typeface="Times New Roman" pitchFamily="18" charset="0"/>
                        <a:ea typeface="Calibri"/>
                        <a:cs typeface="Times New Roman" pitchFamily="18" charset="0"/>
                      </a:endParaRPr>
                    </a:p>
                  </a:txBody>
                  <a:tcPr marL="0" marR="0" marT="0" marB="0"/>
                </a:tc>
                <a:tc hMerge="1">
                  <a:txBody>
                    <a:bodyPr/>
                    <a:lstStyle/>
                    <a:p>
                      <a:endParaRPr lang="ru-RU"/>
                    </a:p>
                  </a:txBody>
                  <a:tcPr/>
                </a:tc>
                <a:tc hMerge="1">
                  <a:txBody>
                    <a:bodyPr/>
                    <a:lstStyle/>
                    <a:p>
                      <a:endParaRPr lang="ru-RU"/>
                    </a:p>
                  </a:txBody>
                  <a:tcPr/>
                </a:tc>
                <a:tc gridSpan="2">
                  <a:txBody>
                    <a:bodyPr/>
                    <a:lstStyle/>
                    <a:p>
                      <a:pPr algn="l">
                        <a:lnSpc>
                          <a:spcPts val="790"/>
                        </a:lnSpc>
                        <a:spcAft>
                          <a:spcPts val="0"/>
                        </a:spcAft>
                      </a:pPr>
                      <a:r>
                        <a:rPr lang="ru-RU" sz="1100" dirty="0">
                          <a:latin typeface="Times New Roman" pitchFamily="18" charset="0"/>
                          <a:cs typeface="Times New Roman" pitchFamily="18" charset="0"/>
                        </a:rPr>
                        <a:t>Сладкие, с легким привкусом топинамбура</a:t>
                      </a:r>
                      <a:endParaRPr lang="ru-RU" sz="1100" dirty="0">
                        <a:latin typeface="Times New Roman" pitchFamily="18" charset="0"/>
                        <a:ea typeface="Calibri"/>
                        <a:cs typeface="Times New Roman" pitchFamily="18" charset="0"/>
                      </a:endParaRPr>
                    </a:p>
                  </a:txBody>
                  <a:tcPr marL="0" marR="0" marT="0" marB="0"/>
                </a:tc>
                <a:tc hMerge="1">
                  <a:txBody>
                    <a:bodyPr/>
                    <a:lstStyle/>
                    <a:p>
                      <a:endParaRPr lang="ru-RU"/>
                    </a:p>
                  </a:txBody>
                  <a:tcPr/>
                </a:tc>
                <a:tc gridSpan="2">
                  <a:txBody>
                    <a:bodyPr/>
                    <a:lstStyle/>
                    <a:p>
                      <a:pPr algn="l">
                        <a:lnSpc>
                          <a:spcPct val="115000"/>
                        </a:lnSpc>
                        <a:spcAft>
                          <a:spcPts val="0"/>
                        </a:spcAft>
                      </a:pPr>
                      <a:r>
                        <a:rPr lang="ru-RU" sz="1100" dirty="0">
                          <a:latin typeface="Times New Roman" pitchFamily="18" charset="0"/>
                          <a:cs typeface="Times New Roman" pitchFamily="18" charset="0"/>
                        </a:rPr>
                        <a:t>Очень сладкие</a:t>
                      </a:r>
                      <a:endParaRPr lang="ru-RU" sz="1100" dirty="0">
                        <a:latin typeface="Times New Roman" pitchFamily="18" charset="0"/>
                        <a:ea typeface="Calibri"/>
                        <a:cs typeface="Times New Roman" pitchFamily="18" charset="0"/>
                      </a:endParaRPr>
                    </a:p>
                  </a:txBody>
                  <a:tcPr marL="0" marR="0" marT="0" marB="0"/>
                </a:tc>
                <a:tc hMerge="1">
                  <a:txBody>
                    <a:bodyPr/>
                    <a:lstStyle/>
                    <a:p>
                      <a:endParaRPr lang="ru-RU"/>
                    </a:p>
                  </a:txBody>
                  <a:tcPr/>
                </a:tc>
              </a:tr>
            </a:tbl>
          </a:graphicData>
        </a:graphic>
      </p:graphicFrame>
      <p:pic>
        <p:nvPicPr>
          <p:cNvPr id="10" name="Рисунок 9"/>
          <p:cNvPicPr/>
          <p:nvPr/>
        </p:nvPicPr>
        <p:blipFill>
          <a:blip r:embed="rId2" cstate="print"/>
          <a:srcRect/>
          <a:stretch>
            <a:fillRect/>
          </a:stretch>
        </p:blipFill>
        <p:spPr bwMode="auto">
          <a:xfrm>
            <a:off x="0" y="0"/>
            <a:ext cx="2000232" cy="1142984"/>
          </a:xfrm>
          <a:prstGeom prst="ellipse">
            <a:avLst/>
          </a:prstGeom>
          <a:ln>
            <a:noFill/>
          </a:ln>
          <a:effectLst>
            <a:softEdge rad="112500"/>
          </a:effectLst>
        </p:spPr>
      </p:pic>
      <p:pic>
        <p:nvPicPr>
          <p:cNvPr id="11" name="Рисунок 10"/>
          <p:cNvPicPr/>
          <p:nvPr/>
        </p:nvPicPr>
        <p:blipFill>
          <a:blip r:embed="rId3" cstate="print"/>
          <a:srcRect/>
          <a:stretch>
            <a:fillRect/>
          </a:stretch>
        </p:blipFill>
        <p:spPr bwMode="auto">
          <a:xfrm>
            <a:off x="2000232" y="0"/>
            <a:ext cx="1785950" cy="1142984"/>
          </a:xfrm>
          <a:prstGeom prst="ellipse">
            <a:avLst/>
          </a:prstGeom>
          <a:ln>
            <a:noFill/>
          </a:ln>
          <a:effectLst>
            <a:softEdge rad="112500"/>
          </a:effectLst>
        </p:spPr>
      </p:pic>
      <p:pic>
        <p:nvPicPr>
          <p:cNvPr id="12" name="Рисунок 11"/>
          <p:cNvPicPr/>
          <p:nvPr/>
        </p:nvPicPr>
        <p:blipFill>
          <a:blip r:embed="rId4" cstate="print"/>
          <a:srcRect/>
          <a:stretch>
            <a:fillRect/>
          </a:stretch>
        </p:blipFill>
        <p:spPr bwMode="auto">
          <a:xfrm>
            <a:off x="3786182" y="0"/>
            <a:ext cx="1928826" cy="1142983"/>
          </a:xfrm>
          <a:prstGeom prst="ellipse">
            <a:avLst/>
          </a:prstGeom>
          <a:ln>
            <a:noFill/>
          </a:ln>
          <a:effectLst>
            <a:softEdge rad="112500"/>
          </a:effectLst>
        </p:spPr>
      </p:pic>
      <p:pic>
        <p:nvPicPr>
          <p:cNvPr id="13" name="Рисунок 12"/>
          <p:cNvPicPr/>
          <p:nvPr/>
        </p:nvPicPr>
        <p:blipFill>
          <a:blip r:embed="rId5" cstate="print"/>
          <a:srcRect/>
          <a:stretch>
            <a:fillRect/>
          </a:stretch>
        </p:blipFill>
        <p:spPr bwMode="auto">
          <a:xfrm>
            <a:off x="5715008" y="0"/>
            <a:ext cx="1643074" cy="1142984"/>
          </a:xfrm>
          <a:prstGeom prst="ellipse">
            <a:avLst/>
          </a:prstGeom>
          <a:ln>
            <a:noFill/>
          </a:ln>
          <a:effectLst>
            <a:softEdge rad="112500"/>
          </a:effectLst>
        </p:spPr>
      </p:pic>
      <p:pic>
        <p:nvPicPr>
          <p:cNvPr id="14" name="Рисунок 13"/>
          <p:cNvPicPr/>
          <p:nvPr/>
        </p:nvPicPr>
        <p:blipFill>
          <a:blip r:embed="rId6" cstate="print"/>
          <a:srcRect/>
          <a:stretch>
            <a:fillRect/>
          </a:stretch>
        </p:blipFill>
        <p:spPr bwMode="auto">
          <a:xfrm>
            <a:off x="7358082" y="0"/>
            <a:ext cx="1785918" cy="1142984"/>
          </a:xfrm>
          <a:prstGeom prst="ellipse">
            <a:avLst/>
          </a:prstGeom>
          <a:ln>
            <a:noFill/>
          </a:ln>
          <a:effectLst>
            <a:softEdge rad="112500"/>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800" decel="100000"/>
                                        <p:tgtEl>
                                          <p:spTgt spid="10"/>
                                        </p:tgtEl>
                                      </p:cBhvr>
                                    </p:animEffect>
                                    <p:anim calcmode="lin" valueType="num">
                                      <p:cBhvr>
                                        <p:cTn id="8" dur="800" decel="100000" fill="hold"/>
                                        <p:tgtEl>
                                          <p:spTgt spid="10"/>
                                        </p:tgtEl>
                                        <p:attrNameLst>
                                          <p:attrName>style.rotation</p:attrName>
                                        </p:attrNameLst>
                                      </p:cBhvr>
                                      <p:tavLst>
                                        <p:tav tm="0">
                                          <p:val>
                                            <p:fltVal val="-90"/>
                                          </p:val>
                                        </p:tav>
                                        <p:tav tm="100000">
                                          <p:val>
                                            <p:fltVal val="0"/>
                                          </p:val>
                                        </p:tav>
                                      </p:tavLst>
                                    </p:anim>
                                    <p:anim calcmode="lin" valueType="num">
                                      <p:cBhvr>
                                        <p:cTn id="9" dur="800" decel="100000" fill="hold"/>
                                        <p:tgtEl>
                                          <p:spTgt spid="10"/>
                                        </p:tgtEl>
                                        <p:attrNameLst>
                                          <p:attrName>ppt_x</p:attrName>
                                        </p:attrNameLst>
                                      </p:cBhvr>
                                      <p:tavLst>
                                        <p:tav tm="0">
                                          <p:val>
                                            <p:strVal val="#ppt_x+0.4"/>
                                          </p:val>
                                        </p:tav>
                                        <p:tav tm="100000">
                                          <p:val>
                                            <p:strVal val="#ppt_x-0.05"/>
                                          </p:val>
                                        </p:tav>
                                      </p:tavLst>
                                    </p:anim>
                                    <p:anim calcmode="lin" valueType="num">
                                      <p:cBhvr>
                                        <p:cTn id="10" dur="800" decel="100000" fill="hold"/>
                                        <p:tgtEl>
                                          <p:spTgt spid="10"/>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0"/>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0"/>
                                        </p:tgtEl>
                                        <p:attrNameLst>
                                          <p:attrName>ppt_y</p:attrName>
                                        </p:attrNameLst>
                                      </p:cBhvr>
                                      <p:tavLst>
                                        <p:tav tm="0">
                                          <p:val>
                                            <p:strVal val="#ppt_y+0.1"/>
                                          </p:val>
                                        </p:tav>
                                        <p:tav tm="100000">
                                          <p:val>
                                            <p:strVal val="#ppt_y"/>
                                          </p:val>
                                        </p:tav>
                                      </p:tavLst>
                                    </p:anim>
                                  </p:childTnLst>
                                </p:cTn>
                              </p:par>
                              <p:par>
                                <p:cTn id="13" presetID="30"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800" decel="100000"/>
                                        <p:tgtEl>
                                          <p:spTgt spid="11"/>
                                        </p:tgtEl>
                                      </p:cBhvr>
                                    </p:animEffect>
                                    <p:anim calcmode="lin" valueType="num">
                                      <p:cBhvr>
                                        <p:cTn id="16" dur="800" decel="100000" fill="hold"/>
                                        <p:tgtEl>
                                          <p:spTgt spid="11"/>
                                        </p:tgtEl>
                                        <p:attrNameLst>
                                          <p:attrName>style.rotation</p:attrName>
                                        </p:attrNameLst>
                                      </p:cBhvr>
                                      <p:tavLst>
                                        <p:tav tm="0">
                                          <p:val>
                                            <p:fltVal val="-90"/>
                                          </p:val>
                                        </p:tav>
                                        <p:tav tm="100000">
                                          <p:val>
                                            <p:fltVal val="0"/>
                                          </p:val>
                                        </p:tav>
                                      </p:tavLst>
                                    </p:anim>
                                    <p:anim calcmode="lin" valueType="num">
                                      <p:cBhvr>
                                        <p:cTn id="17" dur="800" decel="100000" fill="hold"/>
                                        <p:tgtEl>
                                          <p:spTgt spid="11"/>
                                        </p:tgtEl>
                                        <p:attrNameLst>
                                          <p:attrName>ppt_x</p:attrName>
                                        </p:attrNameLst>
                                      </p:cBhvr>
                                      <p:tavLst>
                                        <p:tav tm="0">
                                          <p:val>
                                            <p:strVal val="#ppt_x+0.4"/>
                                          </p:val>
                                        </p:tav>
                                        <p:tav tm="100000">
                                          <p:val>
                                            <p:strVal val="#ppt_x-0.05"/>
                                          </p:val>
                                        </p:tav>
                                      </p:tavLst>
                                    </p:anim>
                                    <p:anim calcmode="lin" valueType="num">
                                      <p:cBhvr>
                                        <p:cTn id="18" dur="800" decel="100000" fill="hold"/>
                                        <p:tgtEl>
                                          <p:spTgt spid="11"/>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11"/>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11"/>
                                        </p:tgtEl>
                                        <p:attrNameLst>
                                          <p:attrName>ppt_y</p:attrName>
                                        </p:attrNameLst>
                                      </p:cBhvr>
                                      <p:tavLst>
                                        <p:tav tm="0">
                                          <p:val>
                                            <p:strVal val="#ppt_y+0.1"/>
                                          </p:val>
                                        </p:tav>
                                        <p:tav tm="100000">
                                          <p:val>
                                            <p:strVal val="#ppt_y"/>
                                          </p:val>
                                        </p:tav>
                                      </p:tavLst>
                                    </p:anim>
                                  </p:childTnLst>
                                </p:cTn>
                              </p:par>
                              <p:par>
                                <p:cTn id="21" presetID="30" presetClass="entr" presetSubtype="0" fill="hold"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800" decel="100000"/>
                                        <p:tgtEl>
                                          <p:spTgt spid="12"/>
                                        </p:tgtEl>
                                      </p:cBhvr>
                                    </p:animEffect>
                                    <p:anim calcmode="lin" valueType="num">
                                      <p:cBhvr>
                                        <p:cTn id="24" dur="800" decel="100000" fill="hold"/>
                                        <p:tgtEl>
                                          <p:spTgt spid="12"/>
                                        </p:tgtEl>
                                        <p:attrNameLst>
                                          <p:attrName>style.rotation</p:attrName>
                                        </p:attrNameLst>
                                      </p:cBhvr>
                                      <p:tavLst>
                                        <p:tav tm="0">
                                          <p:val>
                                            <p:fltVal val="-90"/>
                                          </p:val>
                                        </p:tav>
                                        <p:tav tm="100000">
                                          <p:val>
                                            <p:fltVal val="0"/>
                                          </p:val>
                                        </p:tav>
                                      </p:tavLst>
                                    </p:anim>
                                    <p:anim calcmode="lin" valueType="num">
                                      <p:cBhvr>
                                        <p:cTn id="25" dur="800" decel="100000" fill="hold"/>
                                        <p:tgtEl>
                                          <p:spTgt spid="12"/>
                                        </p:tgtEl>
                                        <p:attrNameLst>
                                          <p:attrName>ppt_x</p:attrName>
                                        </p:attrNameLst>
                                      </p:cBhvr>
                                      <p:tavLst>
                                        <p:tav tm="0">
                                          <p:val>
                                            <p:strVal val="#ppt_x+0.4"/>
                                          </p:val>
                                        </p:tav>
                                        <p:tav tm="100000">
                                          <p:val>
                                            <p:strVal val="#ppt_x-0.05"/>
                                          </p:val>
                                        </p:tav>
                                      </p:tavLst>
                                    </p:anim>
                                    <p:anim calcmode="lin" valueType="num">
                                      <p:cBhvr>
                                        <p:cTn id="26" dur="800" decel="100000" fill="hold"/>
                                        <p:tgtEl>
                                          <p:spTgt spid="12"/>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12"/>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12"/>
                                        </p:tgtEl>
                                        <p:attrNameLst>
                                          <p:attrName>ppt_y</p:attrName>
                                        </p:attrNameLst>
                                      </p:cBhvr>
                                      <p:tavLst>
                                        <p:tav tm="0">
                                          <p:val>
                                            <p:strVal val="#ppt_y+0.1"/>
                                          </p:val>
                                        </p:tav>
                                        <p:tav tm="100000">
                                          <p:val>
                                            <p:strVal val="#ppt_y"/>
                                          </p:val>
                                        </p:tav>
                                      </p:tavLst>
                                    </p:anim>
                                  </p:childTnLst>
                                </p:cTn>
                              </p:par>
                              <p:par>
                                <p:cTn id="29" presetID="30" presetClass="entr" presetSubtype="0" fill="hold"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800" decel="100000"/>
                                        <p:tgtEl>
                                          <p:spTgt spid="13"/>
                                        </p:tgtEl>
                                      </p:cBhvr>
                                    </p:animEffect>
                                    <p:anim calcmode="lin" valueType="num">
                                      <p:cBhvr>
                                        <p:cTn id="32" dur="800" decel="100000" fill="hold"/>
                                        <p:tgtEl>
                                          <p:spTgt spid="13"/>
                                        </p:tgtEl>
                                        <p:attrNameLst>
                                          <p:attrName>style.rotation</p:attrName>
                                        </p:attrNameLst>
                                      </p:cBhvr>
                                      <p:tavLst>
                                        <p:tav tm="0">
                                          <p:val>
                                            <p:fltVal val="-90"/>
                                          </p:val>
                                        </p:tav>
                                        <p:tav tm="100000">
                                          <p:val>
                                            <p:fltVal val="0"/>
                                          </p:val>
                                        </p:tav>
                                      </p:tavLst>
                                    </p:anim>
                                    <p:anim calcmode="lin" valueType="num">
                                      <p:cBhvr>
                                        <p:cTn id="33" dur="800" decel="100000" fill="hold"/>
                                        <p:tgtEl>
                                          <p:spTgt spid="13"/>
                                        </p:tgtEl>
                                        <p:attrNameLst>
                                          <p:attrName>ppt_x</p:attrName>
                                        </p:attrNameLst>
                                      </p:cBhvr>
                                      <p:tavLst>
                                        <p:tav tm="0">
                                          <p:val>
                                            <p:strVal val="#ppt_x+0.4"/>
                                          </p:val>
                                        </p:tav>
                                        <p:tav tm="100000">
                                          <p:val>
                                            <p:strVal val="#ppt_x-0.05"/>
                                          </p:val>
                                        </p:tav>
                                      </p:tavLst>
                                    </p:anim>
                                    <p:anim calcmode="lin" valueType="num">
                                      <p:cBhvr>
                                        <p:cTn id="34" dur="800" decel="100000" fill="hold"/>
                                        <p:tgtEl>
                                          <p:spTgt spid="13"/>
                                        </p:tgtEl>
                                        <p:attrNameLst>
                                          <p:attrName>ppt_y</p:attrName>
                                        </p:attrNameLst>
                                      </p:cBhvr>
                                      <p:tavLst>
                                        <p:tav tm="0">
                                          <p:val>
                                            <p:strVal val="#ppt_y-0.4"/>
                                          </p:val>
                                        </p:tav>
                                        <p:tav tm="100000">
                                          <p:val>
                                            <p:strVal val="#ppt_y+0.1"/>
                                          </p:val>
                                        </p:tav>
                                      </p:tavLst>
                                    </p:anim>
                                    <p:anim calcmode="lin" valueType="num">
                                      <p:cBhvr>
                                        <p:cTn id="35" dur="200" accel="100000" fill="hold">
                                          <p:stCondLst>
                                            <p:cond delay="800"/>
                                          </p:stCondLst>
                                        </p:cTn>
                                        <p:tgtEl>
                                          <p:spTgt spid="13"/>
                                        </p:tgtEl>
                                        <p:attrNameLst>
                                          <p:attrName>ppt_x</p:attrName>
                                        </p:attrNameLst>
                                      </p:cBhvr>
                                      <p:tavLst>
                                        <p:tav tm="0">
                                          <p:val>
                                            <p:strVal val="#ppt_x-0.05"/>
                                          </p:val>
                                        </p:tav>
                                        <p:tav tm="100000">
                                          <p:val>
                                            <p:strVal val="#ppt_x"/>
                                          </p:val>
                                        </p:tav>
                                      </p:tavLst>
                                    </p:anim>
                                    <p:anim calcmode="lin" valueType="num">
                                      <p:cBhvr>
                                        <p:cTn id="36" dur="200" accel="100000" fill="hold">
                                          <p:stCondLst>
                                            <p:cond delay="800"/>
                                          </p:stCondLst>
                                        </p:cTn>
                                        <p:tgtEl>
                                          <p:spTgt spid="13"/>
                                        </p:tgtEl>
                                        <p:attrNameLst>
                                          <p:attrName>ppt_y</p:attrName>
                                        </p:attrNameLst>
                                      </p:cBhvr>
                                      <p:tavLst>
                                        <p:tav tm="0">
                                          <p:val>
                                            <p:strVal val="#ppt_y+0.1"/>
                                          </p:val>
                                        </p:tav>
                                        <p:tav tm="100000">
                                          <p:val>
                                            <p:strVal val="#ppt_y"/>
                                          </p:val>
                                        </p:tav>
                                      </p:tavLst>
                                    </p:anim>
                                  </p:childTnLst>
                                </p:cTn>
                              </p:par>
                              <p:par>
                                <p:cTn id="37" presetID="30" presetClass="entr" presetSubtype="0" fill="hold"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800" decel="100000"/>
                                        <p:tgtEl>
                                          <p:spTgt spid="14"/>
                                        </p:tgtEl>
                                      </p:cBhvr>
                                    </p:animEffect>
                                    <p:anim calcmode="lin" valueType="num">
                                      <p:cBhvr>
                                        <p:cTn id="40" dur="800" decel="100000" fill="hold"/>
                                        <p:tgtEl>
                                          <p:spTgt spid="14"/>
                                        </p:tgtEl>
                                        <p:attrNameLst>
                                          <p:attrName>style.rotation</p:attrName>
                                        </p:attrNameLst>
                                      </p:cBhvr>
                                      <p:tavLst>
                                        <p:tav tm="0">
                                          <p:val>
                                            <p:fltVal val="-90"/>
                                          </p:val>
                                        </p:tav>
                                        <p:tav tm="100000">
                                          <p:val>
                                            <p:fltVal val="0"/>
                                          </p:val>
                                        </p:tav>
                                      </p:tavLst>
                                    </p:anim>
                                    <p:anim calcmode="lin" valueType="num">
                                      <p:cBhvr>
                                        <p:cTn id="41" dur="800" decel="100000" fill="hold"/>
                                        <p:tgtEl>
                                          <p:spTgt spid="14"/>
                                        </p:tgtEl>
                                        <p:attrNameLst>
                                          <p:attrName>ppt_x</p:attrName>
                                        </p:attrNameLst>
                                      </p:cBhvr>
                                      <p:tavLst>
                                        <p:tav tm="0">
                                          <p:val>
                                            <p:strVal val="#ppt_x+0.4"/>
                                          </p:val>
                                        </p:tav>
                                        <p:tav tm="100000">
                                          <p:val>
                                            <p:strVal val="#ppt_x-0.05"/>
                                          </p:val>
                                        </p:tav>
                                      </p:tavLst>
                                    </p:anim>
                                    <p:anim calcmode="lin" valueType="num">
                                      <p:cBhvr>
                                        <p:cTn id="42" dur="800" decel="100000" fill="hold"/>
                                        <p:tgtEl>
                                          <p:spTgt spid="14"/>
                                        </p:tgtEl>
                                        <p:attrNameLst>
                                          <p:attrName>ppt_y</p:attrName>
                                        </p:attrNameLst>
                                      </p:cBhvr>
                                      <p:tavLst>
                                        <p:tav tm="0">
                                          <p:val>
                                            <p:strVal val="#ppt_y-0.4"/>
                                          </p:val>
                                        </p:tav>
                                        <p:tav tm="100000">
                                          <p:val>
                                            <p:strVal val="#ppt_y+0.1"/>
                                          </p:val>
                                        </p:tav>
                                      </p:tavLst>
                                    </p:anim>
                                    <p:anim calcmode="lin" valueType="num">
                                      <p:cBhvr>
                                        <p:cTn id="43" dur="200" accel="100000" fill="hold">
                                          <p:stCondLst>
                                            <p:cond delay="800"/>
                                          </p:stCondLst>
                                        </p:cTn>
                                        <p:tgtEl>
                                          <p:spTgt spid="14"/>
                                        </p:tgtEl>
                                        <p:attrNameLst>
                                          <p:attrName>ppt_x</p:attrName>
                                        </p:attrNameLst>
                                      </p:cBhvr>
                                      <p:tavLst>
                                        <p:tav tm="0">
                                          <p:val>
                                            <p:strVal val="#ppt_x-0.05"/>
                                          </p:val>
                                        </p:tav>
                                        <p:tav tm="100000">
                                          <p:val>
                                            <p:strVal val="#ppt_x"/>
                                          </p:val>
                                        </p:tav>
                                      </p:tavLst>
                                    </p:anim>
                                    <p:anim calcmode="lin" valueType="num">
                                      <p:cBhvr>
                                        <p:cTn id="44" dur="200" accel="100000" fill="hold">
                                          <p:stCondLst>
                                            <p:cond delay="800"/>
                                          </p:stCondLst>
                                        </p:cTn>
                                        <p:tgtEl>
                                          <p:spTgt spid="1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Пряник және">
  <a:themeElements>
    <a:clrScheme name="Human">
      <a:dk1>
        <a:sysClr val="windowText" lastClr="000000"/>
      </a:dk1>
      <a:lt1>
        <a:sysClr val="window" lastClr="FFFFFF"/>
      </a:lt1>
      <a:dk2>
        <a:srgbClr val="795339"/>
      </a:dk2>
      <a:lt2>
        <a:srgbClr val="F7EEDD"/>
      </a:lt2>
      <a:accent1>
        <a:srgbClr val="AD2E27"/>
      </a:accent1>
      <a:accent2>
        <a:srgbClr val="3F3D66"/>
      </a:accent2>
      <a:accent3>
        <a:srgbClr val="17517A"/>
      </a:accent3>
      <a:accent4>
        <a:srgbClr val="877E48"/>
      </a:accent4>
      <a:accent5>
        <a:srgbClr val="AF8B1E"/>
      </a:accent5>
      <a:accent6>
        <a:srgbClr val="A35E21"/>
      </a:accent6>
      <a:hlink>
        <a:srgbClr val="9B7300"/>
      </a:hlink>
      <a:folHlink>
        <a:srgbClr val="D6A73B"/>
      </a:folHlink>
    </a:clrScheme>
    <a:fontScheme name="Human">
      <a:majorFont>
        <a:latin typeface="Candara"/>
        <a:ea typeface=""/>
        <a:cs typeface=""/>
        <a:font script="Jpan" typeface="ＭＳ Ｐゴシック"/>
        <a:font script="Hang" typeface="HY견명조"/>
        <a:font script="Hans" typeface="华文新魏"/>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ndara"/>
        <a:ea typeface=""/>
        <a:cs typeface=""/>
        <a:font script="Jpan" typeface="ＭＳ Ｐゴシック"/>
        <a:font script="Hang" typeface="HY견명조"/>
        <a:font script="Hans" typeface="华文楷体"/>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Human">
      <a:fillStyleLst>
        <a:solidFill>
          <a:schemeClr val="phClr">
            <a:tint val="100000"/>
          </a:schemeClr>
        </a:solidFill>
        <a:gradFill>
          <a:gsLst>
            <a:gs pos="0">
              <a:schemeClr val="phClr">
                <a:tint val="30000"/>
                <a:satMod val="175000"/>
              </a:schemeClr>
            </a:gs>
            <a:gs pos="50000">
              <a:schemeClr val="phClr">
                <a:tint val="55000"/>
                <a:satMod val="200000"/>
              </a:schemeClr>
            </a:gs>
            <a:gs pos="70000">
              <a:schemeClr val="phClr">
                <a:tint val="70000"/>
                <a:satMod val="175000"/>
              </a:schemeClr>
            </a:gs>
            <a:gs pos="100000">
              <a:schemeClr val="phClr">
                <a:tint val="85000"/>
                <a:satMod val="175000"/>
              </a:schemeClr>
            </a:gs>
          </a:gsLst>
          <a:lin ang="8000000" scaled="1"/>
        </a:gradFill>
        <a:gradFill>
          <a:gsLst>
            <a:gs pos="0">
              <a:schemeClr val="phClr">
                <a:shade val="100000"/>
                <a:satMod val="140000"/>
              </a:schemeClr>
            </a:gs>
            <a:gs pos="40000">
              <a:schemeClr val="phClr">
                <a:shade val="65000"/>
                <a:satMod val="140000"/>
              </a:schemeClr>
            </a:gs>
            <a:gs pos="70000">
              <a:schemeClr val="phClr">
                <a:shade val="40000"/>
                <a:satMod val="115000"/>
              </a:schemeClr>
            </a:gs>
            <a:gs pos="100000">
              <a:schemeClr val="phClr">
                <a:shade val="20000"/>
                <a:satMod val="115000"/>
              </a:schemeClr>
            </a:gs>
          </a:gsLst>
          <a:lin ang="8000000" scaled="1"/>
        </a:gradFill>
      </a:fillStyleLst>
      <a:lnStyleLst>
        <a:ln w="5000">
          <a:solidFill>
            <a:schemeClr val="phClr"/>
          </a:solidFill>
          <a:prstDash val="solid"/>
        </a:ln>
        <a:ln w="12700">
          <a:solidFill>
            <a:schemeClr val="phClr"/>
          </a:solidFill>
          <a:prstDash val="solid"/>
        </a:ln>
        <a:ln w="28100">
          <a:solidFill>
            <a:schemeClr val="phClr"/>
          </a:solidFill>
          <a:prstDash val="solid"/>
        </a:ln>
      </a:lnStyleLst>
      <a:effectStyleLst>
        <a:effectStyle>
          <a:effectLst>
            <a:outerShdw blurRad="39000" dist="25400" dir="9000000">
              <a:srgbClr val="1A0000">
                <a:alpha val="35000"/>
              </a:srgbClr>
            </a:outerShdw>
          </a:effectLst>
        </a:effectStyle>
        <a:effectStyle>
          <a:effectLst>
            <a:outerShdw blurRad="39000" dist="25400" dir="9000000">
              <a:srgbClr val="1A0000">
                <a:alpha val="40000"/>
              </a:srgbClr>
            </a:outerShdw>
          </a:effectLst>
        </a:effectStyle>
        <a:effectStyle>
          <a:effectLst>
            <a:outerShdw blurRad="39000" dist="25400" dir="9000000">
              <a:srgbClr val="000000">
                <a:alpha val="40000"/>
              </a:srgbClr>
            </a:outerShdw>
          </a:effectLst>
          <a:scene3d>
            <a:camera prst="perspectiveFront">
              <a:rot lat="0" lon="0" rev="0"/>
            </a:camera>
            <a:lightRig rig="brightRoom" dir="tr">
              <a:rot lat="0" lon="0" rev="3540000"/>
            </a:lightRig>
          </a:scene3d>
          <a:sp3d prstMaterial="matte">
            <a:bevelT w="190500" h="44450" prst="cross"/>
          </a:sp3d>
        </a:effectStyle>
      </a:effectStyleLst>
      <a:bgFillStyleLst>
        <a:solidFill>
          <a:schemeClr val="phClr">
            <a:tint val="100000"/>
          </a:schemeClr>
        </a:solidFill>
        <a:gradFill flip="none" rotWithShape="1">
          <a:gsLst>
            <a:gs pos="0">
              <a:schemeClr val="phClr">
                <a:tint val="85000"/>
                <a:satMod val="275000"/>
              </a:schemeClr>
            </a:gs>
            <a:gs pos="3000">
              <a:schemeClr val="phClr">
                <a:tint val="87000"/>
                <a:satMod val="275000"/>
              </a:schemeClr>
            </a:gs>
            <a:gs pos="10000">
              <a:schemeClr val="phClr">
                <a:tint val="90000"/>
                <a:satMod val="275000"/>
              </a:schemeClr>
            </a:gs>
            <a:gs pos="70000">
              <a:schemeClr val="phClr">
                <a:shade val="38000"/>
                <a:satMod val="275000"/>
              </a:schemeClr>
            </a:gs>
            <a:gs pos="90000">
              <a:schemeClr val="phClr">
                <a:shade val="25000"/>
                <a:satMod val="300000"/>
              </a:schemeClr>
            </a:gs>
            <a:gs pos="100000">
              <a:schemeClr val="phClr">
                <a:shade val="22000"/>
                <a:satMod val="300000"/>
              </a:schemeClr>
            </a:gs>
          </a:gsLst>
          <a:path path="circle">
            <a:fillToRect l="60000" t="-3300" b="200000"/>
          </a:path>
          <a:tileRect/>
        </a:gradFill>
        <a:gradFill rotWithShape="1">
          <a:gsLst>
            <a:gs pos="0">
              <a:schemeClr val="phClr">
                <a:tint val="57000"/>
                <a:satMod val="400000"/>
              </a:schemeClr>
            </a:gs>
            <a:gs pos="100000">
              <a:schemeClr val="phClr">
                <a:tint val="87000"/>
                <a:shade val="40000"/>
                <a:satMod val="5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Пряник және</Template>
  <TotalTime>146</TotalTime>
  <Words>3643</Words>
  <Application>Microsoft Office PowerPoint</Application>
  <PresentationFormat>Экран (4:3)</PresentationFormat>
  <Paragraphs>347</Paragraphs>
  <Slides>31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31</vt:i4>
      </vt:variant>
    </vt:vector>
  </HeadingPairs>
  <TitlesOfParts>
    <vt:vector size="32" baseType="lpstr">
      <vt:lpstr>Пряник және</vt:lpstr>
      <vt:lpstr>Пряник және  кекс өндірісі </vt:lpstr>
      <vt:lpstr>Слайд 2</vt:lpstr>
      <vt:lpstr>Шикізаттқа сипаттама </vt:lpstr>
      <vt:lpstr>Слайд 4</vt:lpstr>
      <vt:lpstr>Слайд 5</vt:lpstr>
      <vt:lpstr>Слайд 6</vt:lpstr>
      <vt:lpstr>Әдебиетке  шолу </vt:lpstr>
      <vt:lpstr>Слайд 8</vt:lpstr>
      <vt:lpstr>     Пряниктің сапа  көрсеткіші</vt:lpstr>
      <vt:lpstr>Пряниктер – татымды-тәтті, жұмсақ ежелгі орыс өнімі. Печеньеге қарағанда құрамында қант және су мөлшері көп, май аз немесе мүлде жоқ және татымдықтар қосылған.     Пряник қамырына ұн мен қанттан басқа инвертті сироп, бал, меланж, химиялық қопсытқыштар, татымдықтар (корица, қалампыр, мускат жаңғағы, кардамон, бадьян, анис, тмин, имбирь, кориандр және т.б.), ароматты эссенциялар, мата майын қосады. Қамырын дайындау әдісіне байланысты пряниктер шикізатты және қайнатылған болып бөлінеді.     Шикізатты пряниктер үшін қамырды ұнын қайнатпай алады, яғни рецептура компоненттерін белгілі бір ретпен мұздай қант немесе қант-сірне сиропында илейді. Жоғарғы сортты ұннан: Лимонные, Ванильные, Детские, Тульские; 1-ші сортты ұннан: Спортивные, Мятные фигуры, т.б.; 2-ші сортты ұннан: Молодежные, Карельские өндіреді.</vt:lpstr>
      <vt:lpstr>Слайд 11</vt:lpstr>
      <vt:lpstr>Пряник өндіру технологиясы</vt:lpstr>
      <vt:lpstr>Слайд 13</vt:lpstr>
      <vt:lpstr>Слайд 14</vt:lpstr>
      <vt:lpstr>Слайд 15</vt:lpstr>
      <vt:lpstr>Слайд 16</vt:lpstr>
      <vt:lpstr>Слайд 17</vt:lpstr>
      <vt:lpstr>Слайд 18</vt:lpstr>
      <vt:lpstr>Кекс өндірісі </vt:lpstr>
      <vt:lpstr>Кекс  дегеніміз – ұнды  кондитерлік  өнім. Құрамында  қант, май  және жұмыртқасы көп  мөлшердегі  қамырдан дайындалуымен,  жоғары энергетик  алық  құндылығымен  және  әртүрлі сыртқы өңдеуден  өткендігімен ерекшеленеді. Кексті  өте май-қоспалы қамырдан  цукат, мейіз,  корица, шафран, жаңғақ  және т.б. қосып  пісіреді.  Бетін  өңдеуге  байланысты  кекстер – қант  ұнтағымен,  ұнтақталған  жаңғақпен; пішіні  бойынша – тіктөртбұрышты, домалақ  болады. Кекстің  ылғалдылығы  10-13%  болу қажет. Кекстерді дайындау  технологиясы  келесі  операциялардан тұрады:   *Қамырды дайындау;   *Пішіндеу;   *Пісіру;   *Өңдеу.        Кексті   рецептура  бойынша  дайындау әдістері  келесі топтарға  бөлінеді: ашытқылар,  химиялық  қопсытқыштар, ашытқыларсыз  және  химиялық  қопсытқыштарсыз.       Қамырды  ашытқылармен   дайындау  технологиясы  опарды дайындау  және  одан қамыр илеу.  Опарды  дайындау  үшін  50%  ашытқыны  жылы  суда  40°С  температурада  езеді.  Содан соң  жұмыртқаның  бөлігін ,  ұнды  рецептура  бойынша  50%  мөлшерде  сумен  араластырады.  Ашыту мерзімі  4-4,5  сағат,  температурасы  30-32°С, дайын опардың  қышқылдығы  3-3,5°Н. Қамырды  дайындау  үшін  опараға қантты, майды t 35-40 С жылытылған массаны әбден араластырады, содан кейін тұз, изюм, ванильді қалған 50% суды ерітілген ашытқыны қосады.        Барлық шикізаттарды опарамен араластырады. Араластыру уақыты 10-20 мин. Содан кейін  32° С температурада 1,5-2 сағат ашытады.Ашыту кезендегі қамырдан СО2 шығару үшін 1-2 мин доғалайды. Дайын қамырдың көрсеткіштері: ылғалдылығы -20-32 %. Қышқылдылығы- 3-3,5; t – 30-32 º С.</vt:lpstr>
      <vt:lpstr>                    Екінші әдісі келесі операциялардан тұрады:  жұмыртқаны қантпен 20-25 мин қопсытады. Майды жұмсарту және қопсыту Қопсытылған майға барлық рецептуралық компоненттерді ұннан басқа қосу.  Алынған қоспаға қантты-жұмыртқалы массаны қосу.  Ұнда қосу Қамырды химиялық қопсытқыштарсыз және ашытқыларсыз дайындау. Қамырды дайындау келесі операциялардан тұрады:  сары майды жұмсарту Майды қантпен қопсыту Жұмыртқаның сарысын бөлігімен қосу және қантпен кристалдарды жойылғанша қопсыту. Қопсытылған массаға ұн және крахмал қосу және араластыру. Жұмыртқаның ақуызын қопсыту Қопсытылған жұмыртқаның ақуызын негізгі массасен қосу. Дайын қамырдың ылғалдылығы 27-29 %.         Пішіндеу. Кексті қамырды арнайы формаларда пісіреді. Кейбір  кекс  сорттарын  («Весенний»)  өндіруде  қамырды  кесектерге  бөледі,  оған  дөңгелек  пішін  беріп  формаларға  салады. Ашытқымен дайындалған қамырды формада 2-2,5 есе  көлемі көтерілгенше 90-110 мин жетілдіреді. Пісіру арасында қамырдың бетін жұмыртқамен майлайды және жаңғақ қосады.  Пісіру .  Кекс  пісірудің  технологиялық  параметрі  рецептураға,  дайындалған  қамырдың  массасына,  пештің  құрылымына  байланысты.  Кексті  дайындалған  қамырдың  массасына  қарай 160-200°С  температурада,  18-120мин  пісіреді.  Піскен  кексті  салқындатады,  содан кейін  формадан  шығарып,  бетін  пышақпен  немесе  қырғышпен  тегістейді.      Өңдеу.  Содан  соң  кексті  өңдеуге  әкеледі.  Кекске  жағымды  түр  мен  бетінің кебуін  болдырмас  үшін,  кексті  жартылай  фабрикаттармен  әшекейлейді: қантты  опа, глазурь,  цукат. </vt:lpstr>
      <vt:lpstr>Қондырғылар</vt:lpstr>
      <vt:lpstr>      </vt:lpstr>
      <vt:lpstr>Дражировочный барабан ДР-5А</vt:lpstr>
      <vt:lpstr>Әмбебап - екібункерлі пішімдеу машинасы </vt:lpstr>
      <vt:lpstr>Пряниктердi кептіруге арналған конвейер </vt:lpstr>
      <vt:lpstr>Конвейерлi-модулдi пеш (шынжырлы транспортерде)</vt:lpstr>
      <vt:lpstr>Машина отсадочная с автоматической отсадкой на противень DOMINA IT 60 BASIC</vt:lpstr>
      <vt:lpstr>Автоматты линия салма қосылған кекс өндіруге арналған</vt:lpstr>
      <vt:lpstr>Қамыр араластырғыш машина ZM 800 </vt:lpstr>
      <vt:lpstr>Назарларыңызға рахмет</vt:lpstr>
    </vt:vector>
  </TitlesOfParts>
  <Company>WolfishLair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Пряник және  кекс өндірісі </dc:title>
  <dc:creator>Айдос</dc:creator>
  <cp:lastModifiedBy>Альбина</cp:lastModifiedBy>
  <cp:revision>21</cp:revision>
  <dcterms:created xsi:type="dcterms:W3CDTF">2011-12-11T19:00:49Z</dcterms:created>
  <dcterms:modified xsi:type="dcterms:W3CDTF">2012-05-06T08:28:04Z</dcterms:modified>
</cp:coreProperties>
</file>